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7" r:id="rId3"/>
    <p:sldId id="343" r:id="rId4"/>
    <p:sldId id="351" r:id="rId5"/>
    <p:sldId id="344" r:id="rId6"/>
    <p:sldId id="348" r:id="rId7"/>
    <p:sldId id="340" r:id="rId8"/>
    <p:sldId id="354" r:id="rId9"/>
    <p:sldId id="352" r:id="rId10"/>
    <p:sldId id="353" r:id="rId11"/>
    <p:sldId id="310" r:id="rId12"/>
    <p:sldId id="30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6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8"/>
    <p:restoredTop sz="94966" autoAdjust="0"/>
  </p:normalViewPr>
  <p:slideViewPr>
    <p:cSldViewPr snapToGrid="0" snapToObjects="1">
      <p:cViewPr varScale="1">
        <p:scale>
          <a:sx n="111" d="100"/>
          <a:sy n="111" d="100"/>
        </p:scale>
        <p:origin x="-60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6034B248-0E02-8E4F-B059-0115100D92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45B82A65-8F72-BB45-ACFA-26CE201372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BF4C0-022E-5E42-80B6-A1466902683F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BB7C0E5-4B94-5641-89B0-64D3B180DB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70E2F1C-6B31-074F-8BFF-FD8AD127E1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60670-8B5C-C547-89F5-AED5CC8F79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480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C20B0-FAA6-AC43-BA29-D566DEF16BC5}" type="datetimeFigureOut">
              <a:rPr lang="ru-RU" smtClean="0"/>
              <a:t>25.08.2024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64950-4305-AC48-92CA-558AAF95C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987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2011282C-298D-D248-8A74-E6C0D40113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571" r="8845"/>
          <a:stretch>
            <a:fillRect/>
          </a:stretch>
        </p:blipFill>
        <p:spPr>
          <a:xfrm>
            <a:off x="4961955" y="0"/>
            <a:ext cx="7230045" cy="6858000"/>
          </a:xfrm>
          <a:custGeom>
            <a:avLst/>
            <a:gdLst>
              <a:gd name="connsiteX0" fmla="*/ 1840344 w 7230045"/>
              <a:gd name="connsiteY0" fmla="*/ 0 h 6858000"/>
              <a:gd name="connsiteX1" fmla="*/ 7230045 w 7230045"/>
              <a:gd name="connsiteY1" fmla="*/ 0 h 6858000"/>
              <a:gd name="connsiteX2" fmla="*/ 7230045 w 7230045"/>
              <a:gd name="connsiteY2" fmla="*/ 6858000 h 6858000"/>
              <a:gd name="connsiteX3" fmla="*/ 0 w 72300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0045" h="6858000">
                <a:moveTo>
                  <a:pt x="1840344" y="0"/>
                </a:moveTo>
                <a:lnTo>
                  <a:pt x="7230045" y="0"/>
                </a:lnTo>
                <a:lnTo>
                  <a:pt x="723004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86FD47D-FB3A-4A40-AF7F-D8A721F5A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602901"/>
            <a:ext cx="5057217" cy="2826099"/>
          </a:xfrm>
        </p:spPr>
        <p:txBody>
          <a:bodyPr lIns="90000" anchor="b"/>
          <a:lstStyle>
            <a:lvl1pPr algn="l">
              <a:defRPr sz="5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1157C30B-D2DF-764E-97E0-94C8166EC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3597310"/>
            <a:ext cx="4482531" cy="2014820"/>
          </a:xfrm>
        </p:spPr>
        <p:txBody>
          <a:bodyPr/>
          <a:lstStyle>
            <a:lvl1pPr marL="0" indent="0" algn="l">
              <a:buNone/>
              <a:defRPr lang="ru-RU" sz="2000" b="0" kern="1200" dirty="0">
                <a:solidFill>
                  <a:srgbClr val="3E3E3E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ru-RU" dirty="0"/>
              <a:t>Образец подзаголовка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B386EFB5-CA32-DF46-9D28-9450CD1B12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9655" r="20062"/>
          <a:stretch>
            <a:fillRect/>
          </a:stretch>
        </p:blipFill>
        <p:spPr>
          <a:xfrm>
            <a:off x="4961948" y="0"/>
            <a:ext cx="7230045" cy="6857990"/>
          </a:xfrm>
          <a:custGeom>
            <a:avLst/>
            <a:gdLst>
              <a:gd name="connsiteX0" fmla="*/ 1840342 w 7230045"/>
              <a:gd name="connsiteY0" fmla="*/ 0 h 6857990"/>
              <a:gd name="connsiteX1" fmla="*/ 7230045 w 7230045"/>
              <a:gd name="connsiteY1" fmla="*/ 0 h 6857990"/>
              <a:gd name="connsiteX2" fmla="*/ 7230045 w 7230045"/>
              <a:gd name="connsiteY2" fmla="*/ 6857990 h 6857990"/>
              <a:gd name="connsiteX3" fmla="*/ 0 w 7230045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0045" h="6857990">
                <a:moveTo>
                  <a:pt x="1840342" y="0"/>
                </a:moveTo>
                <a:lnTo>
                  <a:pt x="7230045" y="0"/>
                </a:lnTo>
                <a:lnTo>
                  <a:pt x="7230045" y="6857990"/>
                </a:lnTo>
                <a:lnTo>
                  <a:pt x="0" y="6857990"/>
                </a:lnTo>
                <a:close/>
              </a:path>
            </a:pathLst>
          </a:custGeom>
        </p:spPr>
      </p:pic>
      <p:sp>
        <p:nvSpPr>
          <p:cNvPr id="12" name="Полилиния 11">
            <a:extLst>
              <a:ext uri="{FF2B5EF4-FFF2-40B4-BE49-F238E27FC236}">
                <a16:creationId xmlns="" xmlns:a16="http://schemas.microsoft.com/office/drawing/2014/main" id="{45621A26-E690-264A-BF56-F100A1FA406F}"/>
              </a:ext>
            </a:extLst>
          </p:cNvPr>
          <p:cNvSpPr/>
          <p:nvPr userDrawn="1"/>
        </p:nvSpPr>
        <p:spPr>
          <a:xfrm>
            <a:off x="8146673" y="0"/>
            <a:ext cx="4045319" cy="6858000"/>
          </a:xfrm>
          <a:custGeom>
            <a:avLst/>
            <a:gdLst>
              <a:gd name="connsiteX0" fmla="*/ 1840343 w 4045319"/>
              <a:gd name="connsiteY0" fmla="*/ 0 h 6858000"/>
              <a:gd name="connsiteX1" fmla="*/ 4045319 w 4045319"/>
              <a:gd name="connsiteY1" fmla="*/ 0 h 6858000"/>
              <a:gd name="connsiteX2" fmla="*/ 4045319 w 4045319"/>
              <a:gd name="connsiteY2" fmla="*/ 6858000 h 6858000"/>
              <a:gd name="connsiteX3" fmla="*/ 0 w 40453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319" h="6858000">
                <a:moveTo>
                  <a:pt x="1840343" y="0"/>
                </a:moveTo>
                <a:lnTo>
                  <a:pt x="4045319" y="0"/>
                </a:lnTo>
                <a:lnTo>
                  <a:pt x="404531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46000">
                <a:srgbClr val="1567B0">
                  <a:alpha val="65000"/>
                </a:srgbClr>
              </a:gs>
              <a:gs pos="0">
                <a:srgbClr val="13519E"/>
              </a:gs>
              <a:gs pos="100000">
                <a:srgbClr val="1A8FD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/>
            <a:endParaRPr lang="ru-RU"/>
          </a:p>
        </p:txBody>
      </p:sp>
      <p:pic>
        <p:nvPicPr>
          <p:cNvPr id="57" name="Рисунок 56">
            <a:extLst>
              <a:ext uri="{FF2B5EF4-FFF2-40B4-BE49-F238E27FC236}">
                <a16:creationId xmlns="" xmlns:a16="http://schemas.microsoft.com/office/drawing/2014/main" id="{0BD92F8C-3C2A-D64B-9869-3D92610D3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9" y="6186607"/>
            <a:ext cx="1794280" cy="4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2653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49E36D4-3734-524E-B34F-D90AC52AA5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"/>
            <a:ext cx="10287000" cy="6858000"/>
          </a:xfrm>
          <a:prstGeom prst="rect">
            <a:avLst/>
          </a:prstGeom>
        </p:spPr>
      </p:pic>
      <p:sp>
        <p:nvSpPr>
          <p:cNvPr id="8" name="Полилиния 7">
            <a:extLst>
              <a:ext uri="{FF2B5EF4-FFF2-40B4-BE49-F238E27FC236}">
                <a16:creationId xmlns="" xmlns:a16="http://schemas.microsoft.com/office/drawing/2014/main" id="{1CD07D21-EF6C-784D-B7EA-3C133DC2DE34}"/>
              </a:ext>
            </a:extLst>
          </p:cNvPr>
          <p:cNvSpPr/>
          <p:nvPr userDrawn="1"/>
        </p:nvSpPr>
        <p:spPr>
          <a:xfrm>
            <a:off x="7748548" y="0"/>
            <a:ext cx="4443453" cy="6857990"/>
          </a:xfrm>
          <a:custGeom>
            <a:avLst/>
            <a:gdLst>
              <a:gd name="connsiteX0" fmla="*/ 1840341 w 4443453"/>
              <a:gd name="connsiteY0" fmla="*/ 0 h 6857990"/>
              <a:gd name="connsiteX1" fmla="*/ 4443453 w 4443453"/>
              <a:gd name="connsiteY1" fmla="*/ 0 h 6857990"/>
              <a:gd name="connsiteX2" fmla="*/ 4443453 w 4443453"/>
              <a:gd name="connsiteY2" fmla="*/ 6857990 h 6857990"/>
              <a:gd name="connsiteX3" fmla="*/ 0 w 4443453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3" h="6857990">
                <a:moveTo>
                  <a:pt x="1840341" y="0"/>
                </a:moveTo>
                <a:lnTo>
                  <a:pt x="4443453" y="0"/>
                </a:lnTo>
                <a:lnTo>
                  <a:pt x="4443453" y="6857990"/>
                </a:lnTo>
                <a:lnTo>
                  <a:pt x="0" y="6857990"/>
                </a:lnTo>
                <a:close/>
              </a:path>
            </a:pathLst>
          </a:cu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D31B46C-CEEF-FE49-9D73-38953DAA5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19258"/>
            <a:ext cx="1187452" cy="272728"/>
          </a:xfrm>
          <a:prstGeom prst="rect">
            <a:avLst/>
          </a:prstGeom>
        </p:spPr>
      </p:pic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4B8668EA-E8B0-9D44-A9AA-EF89FB8C5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3352" y="4857849"/>
            <a:ext cx="4735508" cy="1635026"/>
          </a:xfrm>
        </p:spPr>
        <p:txBody>
          <a:bodyPr/>
          <a:lstStyle>
            <a:lvl1pPr algn="r">
              <a:lnSpc>
                <a:spcPct val="100000"/>
              </a:lnSpc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4" y="4030546"/>
            <a:ext cx="4811706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6428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33CCE26B-8A17-1542-8F80-625D723A70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8" name="Полилиния 7">
            <a:extLst>
              <a:ext uri="{FF2B5EF4-FFF2-40B4-BE49-F238E27FC236}">
                <a16:creationId xmlns="" xmlns:a16="http://schemas.microsoft.com/office/drawing/2014/main" id="{1CD07D21-EF6C-784D-B7EA-3C133DC2DE34}"/>
              </a:ext>
            </a:extLst>
          </p:cNvPr>
          <p:cNvSpPr/>
          <p:nvPr userDrawn="1"/>
        </p:nvSpPr>
        <p:spPr>
          <a:xfrm>
            <a:off x="7748548" y="0"/>
            <a:ext cx="4443453" cy="6857990"/>
          </a:xfrm>
          <a:custGeom>
            <a:avLst/>
            <a:gdLst>
              <a:gd name="connsiteX0" fmla="*/ 1840341 w 4443453"/>
              <a:gd name="connsiteY0" fmla="*/ 0 h 6857990"/>
              <a:gd name="connsiteX1" fmla="*/ 4443453 w 4443453"/>
              <a:gd name="connsiteY1" fmla="*/ 0 h 6857990"/>
              <a:gd name="connsiteX2" fmla="*/ 4443453 w 4443453"/>
              <a:gd name="connsiteY2" fmla="*/ 6857990 h 6857990"/>
              <a:gd name="connsiteX3" fmla="*/ 0 w 4443453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3" h="6857990">
                <a:moveTo>
                  <a:pt x="1840341" y="0"/>
                </a:moveTo>
                <a:lnTo>
                  <a:pt x="4443453" y="0"/>
                </a:lnTo>
                <a:lnTo>
                  <a:pt x="4443453" y="6857990"/>
                </a:lnTo>
                <a:lnTo>
                  <a:pt x="0" y="6857990"/>
                </a:lnTo>
                <a:close/>
              </a:path>
            </a:pathLst>
          </a:cu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D31B46C-CEEF-FE49-9D73-38953DAA5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19258"/>
            <a:ext cx="1187452" cy="272728"/>
          </a:xfrm>
          <a:prstGeom prst="rect">
            <a:avLst/>
          </a:prstGeom>
        </p:spPr>
      </p:pic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4B8668EA-E8B0-9D44-A9AA-EF89FB8C5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3352" y="4857849"/>
            <a:ext cx="4735508" cy="1635026"/>
          </a:xfrm>
        </p:spPr>
        <p:txBody>
          <a:bodyPr/>
          <a:lstStyle>
            <a:lvl1pPr algn="r">
              <a:lnSpc>
                <a:spcPct val="100000"/>
              </a:lnSpc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4" y="4030546"/>
            <a:ext cx="4811706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197449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6FFE66D7-74C5-B042-A3F2-454E2177A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18" y="-10"/>
            <a:ext cx="10289118" cy="6858000"/>
          </a:xfrm>
          <a:prstGeom prst="rect">
            <a:avLst/>
          </a:prstGeom>
        </p:spPr>
      </p:pic>
      <p:sp>
        <p:nvSpPr>
          <p:cNvPr id="8" name="Полилиния 7">
            <a:extLst>
              <a:ext uri="{FF2B5EF4-FFF2-40B4-BE49-F238E27FC236}">
                <a16:creationId xmlns="" xmlns:a16="http://schemas.microsoft.com/office/drawing/2014/main" id="{1CD07D21-EF6C-784D-B7EA-3C133DC2DE34}"/>
              </a:ext>
            </a:extLst>
          </p:cNvPr>
          <p:cNvSpPr/>
          <p:nvPr userDrawn="1"/>
        </p:nvSpPr>
        <p:spPr>
          <a:xfrm>
            <a:off x="7748548" y="0"/>
            <a:ext cx="4443453" cy="6857990"/>
          </a:xfrm>
          <a:custGeom>
            <a:avLst/>
            <a:gdLst>
              <a:gd name="connsiteX0" fmla="*/ 1840341 w 4443453"/>
              <a:gd name="connsiteY0" fmla="*/ 0 h 6857990"/>
              <a:gd name="connsiteX1" fmla="*/ 4443453 w 4443453"/>
              <a:gd name="connsiteY1" fmla="*/ 0 h 6857990"/>
              <a:gd name="connsiteX2" fmla="*/ 4443453 w 4443453"/>
              <a:gd name="connsiteY2" fmla="*/ 6857990 h 6857990"/>
              <a:gd name="connsiteX3" fmla="*/ 0 w 4443453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3" h="6857990">
                <a:moveTo>
                  <a:pt x="1840341" y="0"/>
                </a:moveTo>
                <a:lnTo>
                  <a:pt x="4443453" y="0"/>
                </a:lnTo>
                <a:lnTo>
                  <a:pt x="4443453" y="6857990"/>
                </a:lnTo>
                <a:lnTo>
                  <a:pt x="0" y="6857990"/>
                </a:lnTo>
                <a:close/>
              </a:path>
            </a:pathLst>
          </a:cu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D31B46C-CEEF-FE49-9D73-38953DAA5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19258"/>
            <a:ext cx="1187452" cy="272728"/>
          </a:xfrm>
          <a:prstGeom prst="rect">
            <a:avLst/>
          </a:prstGeom>
        </p:spPr>
      </p:pic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4B8668EA-E8B0-9D44-A9AA-EF89FB8C5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3352" y="4857849"/>
            <a:ext cx="4735508" cy="1635026"/>
          </a:xfrm>
        </p:spPr>
        <p:txBody>
          <a:bodyPr/>
          <a:lstStyle>
            <a:lvl1pPr algn="r">
              <a:lnSpc>
                <a:spcPct val="100000"/>
              </a:lnSpc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4" y="4030546"/>
            <a:ext cx="4811706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63111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F131DAB-3882-344B-A4D5-51559E1225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18" y="-10"/>
            <a:ext cx="12192000" cy="6855968"/>
          </a:xfrm>
          <a:prstGeom prst="rect">
            <a:avLst/>
          </a:prstGeom>
        </p:spPr>
      </p:pic>
      <p:sp>
        <p:nvSpPr>
          <p:cNvPr id="8" name="Полилиния 7">
            <a:extLst>
              <a:ext uri="{FF2B5EF4-FFF2-40B4-BE49-F238E27FC236}">
                <a16:creationId xmlns="" xmlns:a16="http://schemas.microsoft.com/office/drawing/2014/main" id="{1CD07D21-EF6C-784D-B7EA-3C133DC2DE34}"/>
              </a:ext>
            </a:extLst>
          </p:cNvPr>
          <p:cNvSpPr/>
          <p:nvPr userDrawn="1"/>
        </p:nvSpPr>
        <p:spPr>
          <a:xfrm>
            <a:off x="7748548" y="0"/>
            <a:ext cx="4443453" cy="6857990"/>
          </a:xfrm>
          <a:custGeom>
            <a:avLst/>
            <a:gdLst>
              <a:gd name="connsiteX0" fmla="*/ 1840341 w 4443453"/>
              <a:gd name="connsiteY0" fmla="*/ 0 h 6857990"/>
              <a:gd name="connsiteX1" fmla="*/ 4443453 w 4443453"/>
              <a:gd name="connsiteY1" fmla="*/ 0 h 6857990"/>
              <a:gd name="connsiteX2" fmla="*/ 4443453 w 4443453"/>
              <a:gd name="connsiteY2" fmla="*/ 6857990 h 6857990"/>
              <a:gd name="connsiteX3" fmla="*/ 0 w 4443453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3" h="6857990">
                <a:moveTo>
                  <a:pt x="1840341" y="0"/>
                </a:moveTo>
                <a:lnTo>
                  <a:pt x="4443453" y="0"/>
                </a:lnTo>
                <a:lnTo>
                  <a:pt x="4443453" y="6857990"/>
                </a:lnTo>
                <a:lnTo>
                  <a:pt x="0" y="6857990"/>
                </a:lnTo>
                <a:close/>
              </a:path>
            </a:pathLst>
          </a:cu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D31B46C-CEEF-FE49-9D73-38953DAA5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19258"/>
            <a:ext cx="1187452" cy="272728"/>
          </a:xfrm>
          <a:prstGeom prst="rect">
            <a:avLst/>
          </a:prstGeom>
        </p:spPr>
      </p:pic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4B8668EA-E8B0-9D44-A9AA-EF89FB8C5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3352" y="4857849"/>
            <a:ext cx="4735508" cy="1635026"/>
          </a:xfrm>
        </p:spPr>
        <p:txBody>
          <a:bodyPr/>
          <a:lstStyle>
            <a:lvl1pPr algn="r">
              <a:lnSpc>
                <a:spcPct val="100000"/>
              </a:lnSpc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4" y="4030546"/>
            <a:ext cx="4811706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881689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A54B07-A0AE-B64B-ACA5-4D2CA1BAA7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43"/>
          <a:stretch/>
        </p:blipFill>
        <p:spPr>
          <a:xfrm>
            <a:off x="-1" y="-10"/>
            <a:ext cx="9609081" cy="6858000"/>
          </a:xfrm>
          <a:prstGeom prst="rect">
            <a:avLst/>
          </a:prstGeom>
        </p:spPr>
      </p:pic>
      <p:sp>
        <p:nvSpPr>
          <p:cNvPr id="8" name="Полилиния 7">
            <a:extLst>
              <a:ext uri="{FF2B5EF4-FFF2-40B4-BE49-F238E27FC236}">
                <a16:creationId xmlns="" xmlns:a16="http://schemas.microsoft.com/office/drawing/2014/main" id="{1CD07D21-EF6C-784D-B7EA-3C133DC2DE34}"/>
              </a:ext>
            </a:extLst>
          </p:cNvPr>
          <p:cNvSpPr/>
          <p:nvPr userDrawn="1"/>
        </p:nvSpPr>
        <p:spPr>
          <a:xfrm>
            <a:off x="7748548" y="0"/>
            <a:ext cx="4443453" cy="6857990"/>
          </a:xfrm>
          <a:custGeom>
            <a:avLst/>
            <a:gdLst>
              <a:gd name="connsiteX0" fmla="*/ 1840341 w 4443453"/>
              <a:gd name="connsiteY0" fmla="*/ 0 h 6857990"/>
              <a:gd name="connsiteX1" fmla="*/ 4443453 w 4443453"/>
              <a:gd name="connsiteY1" fmla="*/ 0 h 6857990"/>
              <a:gd name="connsiteX2" fmla="*/ 4443453 w 4443453"/>
              <a:gd name="connsiteY2" fmla="*/ 6857990 h 6857990"/>
              <a:gd name="connsiteX3" fmla="*/ 0 w 4443453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3" h="6857990">
                <a:moveTo>
                  <a:pt x="1840341" y="0"/>
                </a:moveTo>
                <a:lnTo>
                  <a:pt x="4443453" y="0"/>
                </a:lnTo>
                <a:lnTo>
                  <a:pt x="4443453" y="6857990"/>
                </a:lnTo>
                <a:lnTo>
                  <a:pt x="0" y="6857990"/>
                </a:lnTo>
                <a:close/>
              </a:path>
            </a:pathLst>
          </a:cu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D31B46C-CEEF-FE49-9D73-38953DAA5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19258"/>
            <a:ext cx="1187452" cy="272728"/>
          </a:xfrm>
          <a:prstGeom prst="rect">
            <a:avLst/>
          </a:prstGeom>
        </p:spPr>
      </p:pic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4B8668EA-E8B0-9D44-A9AA-EF89FB8C5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3352" y="4857849"/>
            <a:ext cx="4735508" cy="1635026"/>
          </a:xfrm>
        </p:spPr>
        <p:txBody>
          <a:bodyPr/>
          <a:lstStyle>
            <a:lvl1pPr algn="r">
              <a:lnSpc>
                <a:spcPct val="100000"/>
              </a:lnSpc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4" y="4030546"/>
            <a:ext cx="4811706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1181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F542F509-71FB-0C46-8F40-D35C8B9D8B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796" t="4803"/>
          <a:stretch/>
        </p:blipFill>
        <p:spPr>
          <a:xfrm>
            <a:off x="0" y="0"/>
            <a:ext cx="9682707" cy="6857990"/>
          </a:xfrm>
          <a:prstGeom prst="rect">
            <a:avLst/>
          </a:prstGeom>
        </p:spPr>
      </p:pic>
      <p:sp>
        <p:nvSpPr>
          <p:cNvPr id="8" name="Полилиния 7">
            <a:extLst>
              <a:ext uri="{FF2B5EF4-FFF2-40B4-BE49-F238E27FC236}">
                <a16:creationId xmlns="" xmlns:a16="http://schemas.microsoft.com/office/drawing/2014/main" id="{1CD07D21-EF6C-784D-B7EA-3C133DC2DE34}"/>
              </a:ext>
            </a:extLst>
          </p:cNvPr>
          <p:cNvSpPr/>
          <p:nvPr userDrawn="1"/>
        </p:nvSpPr>
        <p:spPr>
          <a:xfrm>
            <a:off x="7748548" y="0"/>
            <a:ext cx="4443453" cy="6857990"/>
          </a:xfrm>
          <a:custGeom>
            <a:avLst/>
            <a:gdLst>
              <a:gd name="connsiteX0" fmla="*/ 1840341 w 4443453"/>
              <a:gd name="connsiteY0" fmla="*/ 0 h 6857990"/>
              <a:gd name="connsiteX1" fmla="*/ 4443453 w 4443453"/>
              <a:gd name="connsiteY1" fmla="*/ 0 h 6857990"/>
              <a:gd name="connsiteX2" fmla="*/ 4443453 w 4443453"/>
              <a:gd name="connsiteY2" fmla="*/ 6857990 h 6857990"/>
              <a:gd name="connsiteX3" fmla="*/ 0 w 4443453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3" h="6857990">
                <a:moveTo>
                  <a:pt x="1840341" y="0"/>
                </a:moveTo>
                <a:lnTo>
                  <a:pt x="4443453" y="0"/>
                </a:lnTo>
                <a:lnTo>
                  <a:pt x="4443453" y="6857990"/>
                </a:lnTo>
                <a:lnTo>
                  <a:pt x="0" y="6857990"/>
                </a:lnTo>
                <a:close/>
              </a:path>
            </a:pathLst>
          </a:cu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D31B46C-CEEF-FE49-9D73-38953DAA5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19258"/>
            <a:ext cx="1187452" cy="272728"/>
          </a:xfrm>
          <a:prstGeom prst="rect">
            <a:avLst/>
          </a:prstGeom>
        </p:spPr>
      </p:pic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4B8668EA-E8B0-9D44-A9AA-EF89FB8C5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3352" y="4857849"/>
            <a:ext cx="4735508" cy="1635026"/>
          </a:xfrm>
        </p:spPr>
        <p:txBody>
          <a:bodyPr/>
          <a:lstStyle>
            <a:lvl1pPr algn="r">
              <a:lnSpc>
                <a:spcPct val="100000"/>
              </a:lnSpc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4" y="4030546"/>
            <a:ext cx="4811706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9397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663181-8DF0-3D4C-9E0A-169D6628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="" xmlns:a16="http://schemas.microsoft.com/office/drawing/2014/main" id="{F441944E-0CCB-5844-800B-C0B1CBC4D6D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79424" y="2685435"/>
            <a:ext cx="3354445" cy="825400"/>
          </a:xfrm>
        </p:spPr>
        <p:txBody>
          <a:bodyPr anchor="b"/>
          <a:lstStyle>
            <a:lvl3pPr marL="11113" indent="0">
              <a:tabLst/>
              <a:defRPr lang="ru-RU" sz="1800" b="1" i="0" kern="1200" dirty="0">
                <a:solidFill>
                  <a:srgbClr val="1463AE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1113" indent="0">
              <a:tabLst/>
              <a:defRPr/>
            </a:lvl4pPr>
            <a:lvl5pPr marL="11113" indent="0">
              <a:tabLst/>
              <a:defRPr lang="ru-RU" sz="1800" b="1" i="0" kern="1200" dirty="0">
                <a:solidFill>
                  <a:srgbClr val="1463AE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</a:lstStyle>
          <a:p>
            <a:pPr marL="11113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="" xmlns:a16="http://schemas.microsoft.com/office/drawing/2014/main" id="{3051C49F-F71C-0242-A724-3D6B9C7AB5AB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418777" y="2685435"/>
            <a:ext cx="3354445" cy="825400"/>
          </a:xfrm>
        </p:spPr>
        <p:txBody>
          <a:bodyPr anchor="b"/>
          <a:lstStyle>
            <a:lvl3pPr marL="11113" indent="0">
              <a:tabLst/>
              <a:defRPr lang="ru-RU" sz="1800" b="1" i="0" kern="1200" dirty="0">
                <a:solidFill>
                  <a:srgbClr val="1463AE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1113" indent="0">
              <a:tabLst/>
              <a:defRPr/>
            </a:lvl4pPr>
            <a:lvl5pPr marL="11113" indent="0">
              <a:tabLst/>
              <a:defRPr lang="ru-RU" sz="1800" b="1" i="0" kern="1200" dirty="0">
                <a:solidFill>
                  <a:srgbClr val="1463AE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</a:lstStyle>
          <a:p>
            <a:pPr marL="11113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5" name="Объект 2">
            <a:extLst>
              <a:ext uri="{FF2B5EF4-FFF2-40B4-BE49-F238E27FC236}">
                <a16:creationId xmlns="" xmlns:a16="http://schemas.microsoft.com/office/drawing/2014/main" id="{E3D54C2B-328D-D94C-8F97-B3BE4124BF9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346730" y="2685435"/>
            <a:ext cx="3354445" cy="825400"/>
          </a:xfrm>
        </p:spPr>
        <p:txBody>
          <a:bodyPr vert="horz" lIns="90000" tIns="45720" rIns="91440" bIns="45720" rtlCol="0" anchor="b">
            <a:noAutofit/>
          </a:bodyPr>
          <a:lstStyle>
            <a:lvl3pPr marL="11113" indent="0">
              <a:tabLst/>
              <a:defRPr lang="ru-RU" sz="1600" b="0" i="0" kern="120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1113" indent="0">
              <a:tabLst/>
              <a:defRPr/>
            </a:lvl4pPr>
            <a:lvl5pPr marL="11113" indent="0">
              <a:tabLst/>
              <a:defRPr lang="ru-RU" sz="1800" b="1" dirty="0">
                <a:solidFill>
                  <a:srgbClr val="1463A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marL="11113" lvl="4"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6" name="Текст 8">
            <a:extLst>
              <a:ext uri="{FF2B5EF4-FFF2-40B4-BE49-F238E27FC236}">
                <a16:creationId xmlns="" xmlns:a16="http://schemas.microsoft.com/office/drawing/2014/main" id="{1919E80A-45B5-CA42-A8AD-BA62B2C5B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3645770"/>
            <a:ext cx="3354444" cy="2291006"/>
          </a:xfrm>
        </p:spPr>
        <p:txBody>
          <a:bodyPr/>
          <a:lstStyle>
            <a:lvl1pPr marL="404813" indent="-392113">
              <a:buFontTx/>
              <a:buBlip>
                <a:blip r:embed="rId2"/>
              </a:buBlip>
              <a:tabLst/>
              <a:defRPr sz="1600" b="0" i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8">
            <a:extLst>
              <a:ext uri="{FF2B5EF4-FFF2-40B4-BE49-F238E27FC236}">
                <a16:creationId xmlns="" xmlns:a16="http://schemas.microsoft.com/office/drawing/2014/main" id="{D96DF1F5-69BF-CB4A-85D9-CBFD85B10C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8778" y="3645770"/>
            <a:ext cx="3354444" cy="2291006"/>
          </a:xfrm>
        </p:spPr>
        <p:txBody>
          <a:bodyPr/>
          <a:lstStyle>
            <a:lvl1pPr marL="404813" indent="-392113">
              <a:buFontTx/>
              <a:buBlip>
                <a:blip r:embed="rId2"/>
              </a:buBlip>
              <a:tabLst/>
              <a:defRPr lang="ru-RU" sz="1600" b="0" i="0" kern="1200" dirty="0" smtClean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pPr marL="404813" lvl="0" indent="-3921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8">
            <a:extLst>
              <a:ext uri="{FF2B5EF4-FFF2-40B4-BE49-F238E27FC236}">
                <a16:creationId xmlns="" xmlns:a16="http://schemas.microsoft.com/office/drawing/2014/main" id="{FA630E6F-BA3C-6843-972E-E1F6BC020F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6730" y="3645770"/>
            <a:ext cx="3354444" cy="2291006"/>
          </a:xfrm>
        </p:spPr>
        <p:txBody>
          <a:bodyPr/>
          <a:lstStyle>
            <a:lvl1pPr marL="404813" indent="-392113">
              <a:buFontTx/>
              <a:buBlip>
                <a:blip r:embed="rId2"/>
              </a:buBlip>
              <a:tabLst/>
              <a:defRPr lang="ru-RU" sz="1600" b="0" i="0" kern="1200" dirty="0" smtClean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pPr marL="404813" lvl="0" indent="-3921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="" xmlns:a16="http://schemas.microsoft.com/office/drawing/2014/main" id="{3371054D-E891-0A44-AAEC-264A5EBF40D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9425" y="1814513"/>
            <a:ext cx="871538" cy="87153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2" name="Рисунок 29">
            <a:extLst>
              <a:ext uri="{FF2B5EF4-FFF2-40B4-BE49-F238E27FC236}">
                <a16:creationId xmlns="" xmlns:a16="http://schemas.microsoft.com/office/drawing/2014/main" id="{4A84FA29-1DB9-2041-90E7-0FDC83C708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07377" y="1814513"/>
            <a:ext cx="871538" cy="87153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3" name="Рисунок 29">
            <a:extLst>
              <a:ext uri="{FF2B5EF4-FFF2-40B4-BE49-F238E27FC236}">
                <a16:creationId xmlns="" xmlns:a16="http://schemas.microsoft.com/office/drawing/2014/main" id="{F6CE4428-8811-1046-B86B-61E9ADC9F26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46730" y="1814513"/>
            <a:ext cx="871538" cy="87153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682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663181-8DF0-3D4C-9E0A-169D6628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F99B9979-4119-2B4E-B696-F7B9745A2FF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79424" y="1825626"/>
            <a:ext cx="5334523" cy="825400"/>
          </a:xfrm>
        </p:spPr>
        <p:txBody>
          <a:bodyPr anchor="b"/>
          <a:lstStyle>
            <a:lvl3pPr marL="11113" indent="0">
              <a:tabLst/>
              <a:defRPr lang="ru-RU" sz="1800" b="1" i="0" kern="1200" dirty="0">
                <a:solidFill>
                  <a:srgbClr val="1463AE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1113" indent="0">
              <a:tabLst/>
              <a:defRPr/>
            </a:lvl4pPr>
            <a:lvl5pPr marL="11113" indent="0">
              <a:tabLst/>
              <a:defRPr lang="ru-RU" sz="1800" b="1" i="0" kern="1200" dirty="0">
                <a:solidFill>
                  <a:srgbClr val="1463AE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</a:lstStyle>
          <a:p>
            <a:pPr marL="11113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="" xmlns:a16="http://schemas.microsoft.com/office/drawing/2014/main" id="{DF27D3FE-66B2-FD4F-814D-C97EE15CF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2785961"/>
            <a:ext cx="5334521" cy="3341884"/>
          </a:xfrm>
        </p:spPr>
        <p:txBody>
          <a:bodyPr/>
          <a:lstStyle>
            <a:lvl1pPr marL="404813" indent="-392113">
              <a:buFontTx/>
              <a:buBlip>
                <a:blip r:embed="rId2"/>
              </a:buBlip>
              <a:tabLst/>
              <a:defRPr sz="1600" b="0" i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="" xmlns:a16="http://schemas.microsoft.com/office/drawing/2014/main" id="{43ADF351-7A84-A741-B3F3-6E63A10159BD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379805" y="1825626"/>
            <a:ext cx="5334523" cy="825400"/>
          </a:xfrm>
        </p:spPr>
        <p:txBody>
          <a:bodyPr anchor="b"/>
          <a:lstStyle>
            <a:lvl3pPr marL="11113" indent="0">
              <a:tabLst/>
              <a:defRPr lang="ru-RU" sz="1800" b="1" i="0" kern="1200" dirty="0">
                <a:solidFill>
                  <a:srgbClr val="1463AE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1113" indent="0">
              <a:tabLst/>
              <a:defRPr/>
            </a:lvl4pPr>
            <a:lvl5pPr marL="11113" indent="0">
              <a:tabLst/>
              <a:defRPr lang="ru-RU" sz="1800" b="1" i="0" kern="1200" dirty="0">
                <a:solidFill>
                  <a:srgbClr val="1463AE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</a:lstStyle>
          <a:p>
            <a:pPr marL="11113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="" xmlns:a16="http://schemas.microsoft.com/office/drawing/2014/main" id="{F521A7DB-2ECE-2740-BB2C-48B2F5B5B2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9805" y="2785961"/>
            <a:ext cx="5334521" cy="3341884"/>
          </a:xfrm>
        </p:spPr>
        <p:txBody>
          <a:bodyPr/>
          <a:lstStyle>
            <a:lvl1pPr marL="404813" indent="-392113">
              <a:buFontTx/>
              <a:buBlip>
                <a:blip r:embed="rId2"/>
              </a:buBlip>
              <a:tabLst/>
              <a:defRPr sz="1600" b="0" i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40926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D18A66F-E9AA-844C-9FA0-27254485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6"/>
            <a:ext cx="11233150" cy="74805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8">
            <a:extLst>
              <a:ext uri="{FF2B5EF4-FFF2-40B4-BE49-F238E27FC236}">
                <a16:creationId xmlns="" xmlns:a16="http://schemas.microsoft.com/office/drawing/2014/main" id="{089578CA-DE49-1840-BA65-31941A81F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421297"/>
            <a:ext cx="11233150" cy="4750904"/>
          </a:xfrm>
        </p:spPr>
        <p:txBody>
          <a:bodyPr/>
          <a:lstStyle>
            <a:lvl1pPr>
              <a:defRPr sz="1800" b="0" i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4910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BA8D25C7-8EA5-9A48-9389-A2EE35BDEDCB}"/>
              </a:ext>
            </a:extLst>
          </p:cNvPr>
          <p:cNvSpPr/>
          <p:nvPr userDrawn="1"/>
        </p:nvSpPr>
        <p:spPr>
          <a:xfrm>
            <a:off x="572367" y="2301350"/>
            <a:ext cx="1289271" cy="1289271"/>
          </a:xfrm>
          <a:prstGeom prst="ellipse">
            <a:avLst/>
          </a:pr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713CA45F-F02F-EF48-BFE6-284CE0A54E4C}"/>
              </a:ext>
            </a:extLst>
          </p:cNvPr>
          <p:cNvSpPr/>
          <p:nvPr userDrawn="1"/>
        </p:nvSpPr>
        <p:spPr>
          <a:xfrm>
            <a:off x="4476926" y="2301350"/>
            <a:ext cx="1289271" cy="1289271"/>
          </a:xfrm>
          <a:prstGeom prst="ellipse">
            <a:avLst/>
          </a:pr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D032560B-B399-584D-A48D-95A1D6BCAB00}"/>
              </a:ext>
            </a:extLst>
          </p:cNvPr>
          <p:cNvSpPr/>
          <p:nvPr userDrawn="1"/>
        </p:nvSpPr>
        <p:spPr>
          <a:xfrm>
            <a:off x="8388129" y="2301350"/>
            <a:ext cx="1289271" cy="1289271"/>
          </a:xfrm>
          <a:prstGeom prst="ellipse">
            <a:avLst/>
          </a:pr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D18A66F-E9AA-844C-9FA0-27254485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6"/>
            <a:ext cx="11233150" cy="74805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="" xmlns:a16="http://schemas.microsoft.com/office/drawing/2014/main" id="{2A7EB5A5-DE57-9741-9D8D-1C31F959B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3773218"/>
            <a:ext cx="3380855" cy="2220075"/>
          </a:xfrm>
        </p:spPr>
        <p:txBody>
          <a:bodyPr/>
          <a:lstStyle>
            <a:lvl1pPr marL="404813" indent="-392113">
              <a:buFont typeface="Arial" panose="020B0604020202020204" pitchFamily="34" charset="0"/>
              <a:buNone/>
              <a:tabLst/>
              <a:defRPr sz="1400" b="0" i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="" xmlns:a16="http://schemas.microsoft.com/office/drawing/2014/main" id="{E6648502-C443-3547-8FF2-2B187440B8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81605" y="3773218"/>
            <a:ext cx="3380855" cy="2220075"/>
          </a:xfrm>
        </p:spPr>
        <p:txBody>
          <a:bodyPr/>
          <a:lstStyle>
            <a:lvl1pPr marL="404813" indent="-392113">
              <a:buFont typeface="Arial" panose="020B0604020202020204" pitchFamily="34" charset="0"/>
              <a:buNone/>
              <a:tabLst/>
              <a:defRPr lang="ru-RU" sz="1400" b="0" i="0" kern="1200" dirty="0" smtClean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pPr marL="404813" lvl="0" indent="-3921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71" name="Текст 8">
            <a:extLst>
              <a:ext uri="{FF2B5EF4-FFF2-40B4-BE49-F238E27FC236}">
                <a16:creationId xmlns="" xmlns:a16="http://schemas.microsoft.com/office/drawing/2014/main" id="{B56371CC-1534-0C4F-AAE7-6FD6F47076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89487" y="3773218"/>
            <a:ext cx="3380855" cy="2220075"/>
          </a:xfrm>
        </p:spPr>
        <p:txBody>
          <a:bodyPr/>
          <a:lstStyle>
            <a:lvl1pPr marL="404813" indent="-392113">
              <a:buFont typeface="Arial" panose="020B0604020202020204" pitchFamily="34" charset="0"/>
              <a:buNone/>
              <a:tabLst/>
              <a:defRPr lang="ru-RU" sz="1400" b="0" i="0" kern="1200" dirty="0" smtClean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pPr marL="404813" lvl="0" indent="-3921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75" name="Рисунок 29">
            <a:extLst>
              <a:ext uri="{FF2B5EF4-FFF2-40B4-BE49-F238E27FC236}">
                <a16:creationId xmlns="" xmlns:a16="http://schemas.microsoft.com/office/drawing/2014/main" id="{E90A875A-D702-5846-BB66-88554070D5D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62963" y="2608184"/>
            <a:ext cx="702573" cy="70257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6" name="Рисунок 29">
            <a:extLst>
              <a:ext uri="{FF2B5EF4-FFF2-40B4-BE49-F238E27FC236}">
                <a16:creationId xmlns="" xmlns:a16="http://schemas.microsoft.com/office/drawing/2014/main" id="{5AD13FEA-D8C7-1B4B-A065-13015E5876B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778103" y="2608184"/>
            <a:ext cx="702573" cy="70257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7" name="Рисунок 29">
            <a:extLst>
              <a:ext uri="{FF2B5EF4-FFF2-40B4-BE49-F238E27FC236}">
                <a16:creationId xmlns="" xmlns:a16="http://schemas.microsoft.com/office/drawing/2014/main" id="{A7F675A2-3A16-FF40-8D44-CAAC1330080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681477" y="2608184"/>
            <a:ext cx="702573" cy="702572"/>
          </a:xfrm>
        </p:spPr>
        <p:txBody>
          <a:bodyPr/>
          <a:lstStyle/>
          <a:p>
            <a:endParaRPr lang="ru-RU" dirty="0"/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="" xmlns:a16="http://schemas.microsoft.com/office/drawing/2014/main" id="{4215923C-81A9-DD42-BEDA-2F68AB13447D}"/>
              </a:ext>
            </a:extLst>
          </p:cNvPr>
          <p:cNvCxnSpPr>
            <a:cxnSpLocks/>
          </p:cNvCxnSpPr>
          <p:nvPr userDrawn="1"/>
        </p:nvCxnSpPr>
        <p:spPr>
          <a:xfrm>
            <a:off x="5766197" y="2945986"/>
            <a:ext cx="2621932" cy="0"/>
          </a:xfrm>
          <a:prstGeom prst="line">
            <a:avLst/>
          </a:prstGeom>
          <a:ln w="31750" cap="rnd">
            <a:solidFill>
              <a:srgbClr val="1563AE"/>
            </a:solidFill>
            <a:prstDash val="sysDot"/>
            <a:beve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="" xmlns:a16="http://schemas.microsoft.com/office/drawing/2014/main" id="{B686C4B7-A565-C549-B776-F3DC61BF8698}"/>
              </a:ext>
            </a:extLst>
          </p:cNvPr>
          <p:cNvCxnSpPr>
            <a:cxnSpLocks/>
          </p:cNvCxnSpPr>
          <p:nvPr userDrawn="1"/>
        </p:nvCxnSpPr>
        <p:spPr>
          <a:xfrm>
            <a:off x="1861638" y="2945986"/>
            <a:ext cx="2621932" cy="0"/>
          </a:xfrm>
          <a:prstGeom prst="line">
            <a:avLst/>
          </a:prstGeom>
          <a:ln w="31750" cap="rnd">
            <a:solidFill>
              <a:srgbClr val="1563AE"/>
            </a:solidFill>
            <a:prstDash val="sysDot"/>
            <a:beve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4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5"/>
            <a:ext cx="7338695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Полилиния 9">
            <a:extLst>
              <a:ext uri="{FF2B5EF4-FFF2-40B4-BE49-F238E27FC236}">
                <a16:creationId xmlns="" xmlns:a16="http://schemas.microsoft.com/office/drawing/2014/main" id="{D62F72E6-8118-0849-ADEF-9DDAB185AB4D}"/>
              </a:ext>
            </a:extLst>
          </p:cNvPr>
          <p:cNvSpPr/>
          <p:nvPr userDrawn="1"/>
        </p:nvSpPr>
        <p:spPr>
          <a:xfrm>
            <a:off x="6619926" y="0"/>
            <a:ext cx="5572075" cy="6857990"/>
          </a:xfrm>
          <a:custGeom>
            <a:avLst/>
            <a:gdLst>
              <a:gd name="connsiteX0" fmla="*/ 1840341 w 5572075"/>
              <a:gd name="connsiteY0" fmla="*/ 0 h 6857990"/>
              <a:gd name="connsiteX1" fmla="*/ 5572075 w 5572075"/>
              <a:gd name="connsiteY1" fmla="*/ 0 h 6857990"/>
              <a:gd name="connsiteX2" fmla="*/ 5572075 w 5572075"/>
              <a:gd name="connsiteY2" fmla="*/ 6857990 h 6857990"/>
              <a:gd name="connsiteX3" fmla="*/ 0 w 5572075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2075" h="6857990">
                <a:moveTo>
                  <a:pt x="1840341" y="0"/>
                </a:moveTo>
                <a:lnTo>
                  <a:pt x="5572075" y="0"/>
                </a:lnTo>
                <a:lnTo>
                  <a:pt x="5572075" y="6857990"/>
                </a:lnTo>
                <a:lnTo>
                  <a:pt x="0" y="6857990"/>
                </a:lnTo>
                <a:close/>
              </a:path>
            </a:pathLst>
          </a:cu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1BA96776-AA1E-BA48-90F0-6570BB5D67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25981"/>
            <a:ext cx="1187452" cy="272728"/>
          </a:xfrm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82086FCC-ED27-5D41-879F-483A3D696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1800911"/>
            <a:ext cx="6140450" cy="4691964"/>
          </a:xfrm>
        </p:spPr>
        <p:txBody>
          <a:bodyPr/>
          <a:lstStyle>
            <a:lvl1pPr>
              <a:defRPr sz="1800" b="0" i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9271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CC037324-E871-6249-8EB4-FFA9B4604E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A156208B-F8F8-9A40-9B82-DA461A45AB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8" y="6326510"/>
            <a:ext cx="1187450" cy="272728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="" xmlns:a16="http://schemas.microsoft.com/office/drawing/2014/main" id="{167424D7-2614-7D4A-86EA-FF80010D4CDF}"/>
              </a:ext>
            </a:extLst>
          </p:cNvPr>
          <p:cNvSpPr/>
          <p:nvPr userDrawn="1"/>
        </p:nvSpPr>
        <p:spPr>
          <a:xfrm>
            <a:off x="427455" y="409397"/>
            <a:ext cx="11277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ru-RU" sz="14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 regular" panose="020F0502020204030203" pitchFamily="34" charset="0"/>
              </a:rPr>
              <a:t>Лондон / Москва / Минск / Стамбул / Ташкент / </a:t>
            </a:r>
            <a:r>
              <a:rPr lang="ru-RU" sz="1400" b="1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 regular" panose="020F0502020204030203" pitchFamily="34" charset="0"/>
              </a:rPr>
              <a:t>Нур</a:t>
            </a:r>
            <a:r>
              <a:rPr lang="ru-RU" sz="14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 regular" panose="020F0502020204030203" pitchFamily="34" charset="0"/>
              </a:rPr>
              <a:t>-Султан</a:t>
            </a:r>
            <a:endParaRPr lang="en-US" sz="1400" b="1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 regular" panose="020F0502020204030203" pitchFamily="34" charset="0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="" xmlns:a16="http://schemas.microsoft.com/office/drawing/2014/main" id="{1CD17AE0-E9A4-8646-8F9B-FCBADD4BC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3736" y="954726"/>
            <a:ext cx="4266971" cy="2826099"/>
          </a:xfrm>
        </p:spPr>
        <p:txBody>
          <a:bodyPr lIns="90000" anchor="b"/>
          <a:lstStyle>
            <a:lvl1pPr algn="r">
              <a:defRPr sz="3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E32B8F00-84D0-434D-AA72-5A6307C460E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503736" y="3975398"/>
            <a:ext cx="4266971" cy="115252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 sz="1600"/>
            </a:lvl3pPr>
            <a:lvl4pPr algn="r">
              <a:defRPr/>
            </a:lvl4pPr>
            <a:lvl5pPr algn="r">
              <a:defRPr/>
            </a:lvl5pPr>
          </a:lstStyle>
          <a:p>
            <a:pPr lvl="2"/>
            <a:r>
              <a:rPr lang="ru-RU" dirty="0"/>
              <a:t>Третий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97577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5"/>
            <a:ext cx="8554216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4C0AACA9-4A29-9342-BEF9-40B99A3B1C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2714" r="24134"/>
          <a:stretch>
            <a:fillRect/>
          </a:stretch>
        </p:blipFill>
        <p:spPr>
          <a:xfrm>
            <a:off x="7748551" y="0"/>
            <a:ext cx="4443451" cy="6857990"/>
          </a:xfrm>
          <a:custGeom>
            <a:avLst/>
            <a:gdLst>
              <a:gd name="connsiteX0" fmla="*/ 1840341 w 4443451"/>
              <a:gd name="connsiteY0" fmla="*/ 0 h 6857990"/>
              <a:gd name="connsiteX1" fmla="*/ 4443451 w 4443451"/>
              <a:gd name="connsiteY1" fmla="*/ 0 h 6857990"/>
              <a:gd name="connsiteX2" fmla="*/ 4443451 w 4443451"/>
              <a:gd name="connsiteY2" fmla="*/ 6857990 h 6857990"/>
              <a:gd name="connsiteX3" fmla="*/ 0 w 4443451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1" h="6857990">
                <a:moveTo>
                  <a:pt x="1840341" y="0"/>
                </a:moveTo>
                <a:lnTo>
                  <a:pt x="4443451" y="0"/>
                </a:lnTo>
                <a:lnTo>
                  <a:pt x="4443451" y="6857990"/>
                </a:lnTo>
                <a:lnTo>
                  <a:pt x="0" y="6857990"/>
                </a:lnTo>
                <a:close/>
              </a:path>
            </a:pathLst>
          </a:cu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1BA96776-AA1E-BA48-90F0-6570BB5D67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25981"/>
            <a:ext cx="1187452" cy="27272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EAE8E5A1-FBAA-AE4B-BA1F-D92E44DDAA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447" y="6320162"/>
            <a:ext cx="1187452" cy="272728"/>
          </a:xfrm>
          <a:prstGeom prst="rect">
            <a:avLst/>
          </a:prstGeom>
        </p:spPr>
      </p:pic>
      <p:sp>
        <p:nvSpPr>
          <p:cNvPr id="18" name="Текст 8">
            <a:extLst>
              <a:ext uri="{FF2B5EF4-FFF2-40B4-BE49-F238E27FC236}">
                <a16:creationId xmlns="" xmlns:a16="http://schemas.microsoft.com/office/drawing/2014/main" id="{C5AE5908-8150-314B-8F07-3EE3FCB49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800911"/>
            <a:ext cx="7349483" cy="4691964"/>
          </a:xfrm>
        </p:spPr>
        <p:txBody>
          <a:bodyPr/>
          <a:lstStyle>
            <a:lvl1pPr>
              <a:defRPr sz="1800" b="0" i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9776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5"/>
            <a:ext cx="8554216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1BA96776-AA1E-BA48-90F0-6570BB5D67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25981"/>
            <a:ext cx="1187452" cy="272728"/>
          </a:xfrm>
          <a:prstGeom prst="rect">
            <a:avLst/>
          </a:prstGeom>
        </p:spPr>
      </p:pic>
      <p:sp>
        <p:nvSpPr>
          <p:cNvPr id="18" name="Текст 8">
            <a:extLst>
              <a:ext uri="{FF2B5EF4-FFF2-40B4-BE49-F238E27FC236}">
                <a16:creationId xmlns="" xmlns:a16="http://schemas.microsoft.com/office/drawing/2014/main" id="{C5AE5908-8150-314B-8F07-3EE3FCB49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800911"/>
            <a:ext cx="7349483" cy="4691964"/>
          </a:xfrm>
        </p:spPr>
        <p:txBody>
          <a:bodyPr/>
          <a:lstStyle>
            <a:lvl1pPr>
              <a:defRPr sz="1800" b="0" i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2610A2AF-DFF7-9742-8036-21844EC256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13026" r="45528" b="253"/>
          <a:stretch>
            <a:fillRect/>
          </a:stretch>
        </p:blipFill>
        <p:spPr>
          <a:xfrm>
            <a:off x="7748550" y="0"/>
            <a:ext cx="4443451" cy="6857990"/>
          </a:xfrm>
          <a:custGeom>
            <a:avLst/>
            <a:gdLst>
              <a:gd name="connsiteX0" fmla="*/ 1840341 w 4443451"/>
              <a:gd name="connsiteY0" fmla="*/ 0 h 6857990"/>
              <a:gd name="connsiteX1" fmla="*/ 4443451 w 4443451"/>
              <a:gd name="connsiteY1" fmla="*/ 0 h 6857990"/>
              <a:gd name="connsiteX2" fmla="*/ 4443451 w 4443451"/>
              <a:gd name="connsiteY2" fmla="*/ 6857990 h 6857990"/>
              <a:gd name="connsiteX3" fmla="*/ 0 w 4443451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1" h="6857990">
                <a:moveTo>
                  <a:pt x="1840341" y="0"/>
                </a:moveTo>
                <a:lnTo>
                  <a:pt x="4443451" y="0"/>
                </a:lnTo>
                <a:lnTo>
                  <a:pt x="4443451" y="6857990"/>
                </a:lnTo>
                <a:lnTo>
                  <a:pt x="0" y="6857990"/>
                </a:lnTo>
                <a:close/>
              </a:path>
            </a:pathLst>
          </a:cu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EAE8E5A1-FBAA-AE4B-BA1F-D92E44DDA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447" y="6320162"/>
            <a:ext cx="1187452" cy="2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5"/>
            <a:ext cx="8554216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1BA96776-AA1E-BA48-90F0-6570BB5D67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25981"/>
            <a:ext cx="1187452" cy="272728"/>
          </a:xfrm>
          <a:prstGeom prst="rect">
            <a:avLst/>
          </a:prstGeom>
        </p:spPr>
      </p:pic>
      <p:sp>
        <p:nvSpPr>
          <p:cNvPr id="18" name="Текст 8">
            <a:extLst>
              <a:ext uri="{FF2B5EF4-FFF2-40B4-BE49-F238E27FC236}">
                <a16:creationId xmlns="" xmlns:a16="http://schemas.microsoft.com/office/drawing/2014/main" id="{C5AE5908-8150-314B-8F07-3EE3FCB49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800911"/>
            <a:ext cx="7349483" cy="4691964"/>
          </a:xfrm>
        </p:spPr>
        <p:txBody>
          <a:bodyPr/>
          <a:lstStyle>
            <a:lvl1pPr>
              <a:defRPr sz="1800" b="0" i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0B0E756B-67E1-C24B-A0C1-4FC9A1A16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7086" r="17797" b="3646"/>
          <a:stretch>
            <a:fillRect/>
          </a:stretch>
        </p:blipFill>
        <p:spPr>
          <a:xfrm>
            <a:off x="7748550" y="0"/>
            <a:ext cx="4443451" cy="6857990"/>
          </a:xfrm>
          <a:custGeom>
            <a:avLst/>
            <a:gdLst>
              <a:gd name="connsiteX0" fmla="*/ 1840341 w 4443451"/>
              <a:gd name="connsiteY0" fmla="*/ 0 h 6857990"/>
              <a:gd name="connsiteX1" fmla="*/ 4443451 w 4443451"/>
              <a:gd name="connsiteY1" fmla="*/ 0 h 6857990"/>
              <a:gd name="connsiteX2" fmla="*/ 4443451 w 4443451"/>
              <a:gd name="connsiteY2" fmla="*/ 6857990 h 6857990"/>
              <a:gd name="connsiteX3" fmla="*/ 0 w 4443451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1" h="6857990">
                <a:moveTo>
                  <a:pt x="1840341" y="0"/>
                </a:moveTo>
                <a:lnTo>
                  <a:pt x="4443451" y="0"/>
                </a:lnTo>
                <a:lnTo>
                  <a:pt x="4443451" y="6857990"/>
                </a:lnTo>
                <a:lnTo>
                  <a:pt x="0" y="6857990"/>
                </a:lnTo>
                <a:close/>
              </a:path>
            </a:pathLst>
          </a:cu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EAE8E5A1-FBAA-AE4B-BA1F-D92E44DDA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447" y="6320162"/>
            <a:ext cx="1187452" cy="2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9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5"/>
            <a:ext cx="8554216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1BA96776-AA1E-BA48-90F0-6570BB5D67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25981"/>
            <a:ext cx="1187452" cy="272728"/>
          </a:xfrm>
          <a:prstGeom prst="rect">
            <a:avLst/>
          </a:prstGeom>
        </p:spPr>
      </p:pic>
      <p:sp>
        <p:nvSpPr>
          <p:cNvPr id="18" name="Текст 8">
            <a:extLst>
              <a:ext uri="{FF2B5EF4-FFF2-40B4-BE49-F238E27FC236}">
                <a16:creationId xmlns="" xmlns:a16="http://schemas.microsoft.com/office/drawing/2014/main" id="{C5AE5908-8150-314B-8F07-3EE3FCB49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800911"/>
            <a:ext cx="7349483" cy="4691964"/>
          </a:xfrm>
        </p:spPr>
        <p:txBody>
          <a:bodyPr/>
          <a:lstStyle>
            <a:lvl1pPr>
              <a:defRPr sz="1800" b="0" i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A5B803FB-37D9-EF4E-A297-542C9BF5F1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2346" r="24467"/>
          <a:stretch>
            <a:fillRect/>
          </a:stretch>
        </p:blipFill>
        <p:spPr>
          <a:xfrm>
            <a:off x="7748550" y="0"/>
            <a:ext cx="4443451" cy="6857990"/>
          </a:xfrm>
          <a:custGeom>
            <a:avLst/>
            <a:gdLst>
              <a:gd name="connsiteX0" fmla="*/ 1840341 w 4443451"/>
              <a:gd name="connsiteY0" fmla="*/ 0 h 6857990"/>
              <a:gd name="connsiteX1" fmla="*/ 4443451 w 4443451"/>
              <a:gd name="connsiteY1" fmla="*/ 0 h 6857990"/>
              <a:gd name="connsiteX2" fmla="*/ 4443451 w 4443451"/>
              <a:gd name="connsiteY2" fmla="*/ 6857990 h 6857990"/>
              <a:gd name="connsiteX3" fmla="*/ 0 w 4443451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1" h="6857990">
                <a:moveTo>
                  <a:pt x="1840341" y="0"/>
                </a:moveTo>
                <a:lnTo>
                  <a:pt x="4443451" y="0"/>
                </a:lnTo>
                <a:lnTo>
                  <a:pt x="4443451" y="6857990"/>
                </a:lnTo>
                <a:lnTo>
                  <a:pt x="0" y="6857990"/>
                </a:lnTo>
                <a:close/>
              </a:path>
            </a:pathLst>
          </a:cu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EAE8E5A1-FBAA-AE4B-BA1F-D92E44DDA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447" y="6320162"/>
            <a:ext cx="1187452" cy="2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9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5"/>
            <a:ext cx="8554216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Полилиния 7">
            <a:extLst>
              <a:ext uri="{FF2B5EF4-FFF2-40B4-BE49-F238E27FC236}">
                <a16:creationId xmlns="" xmlns:a16="http://schemas.microsoft.com/office/drawing/2014/main" id="{1CD07D21-EF6C-784D-B7EA-3C133DC2DE34}"/>
              </a:ext>
            </a:extLst>
          </p:cNvPr>
          <p:cNvSpPr/>
          <p:nvPr userDrawn="1"/>
        </p:nvSpPr>
        <p:spPr>
          <a:xfrm>
            <a:off x="7748548" y="0"/>
            <a:ext cx="4443453" cy="6857990"/>
          </a:xfrm>
          <a:custGeom>
            <a:avLst/>
            <a:gdLst>
              <a:gd name="connsiteX0" fmla="*/ 1840341 w 4443453"/>
              <a:gd name="connsiteY0" fmla="*/ 0 h 6857990"/>
              <a:gd name="connsiteX1" fmla="*/ 4443453 w 4443453"/>
              <a:gd name="connsiteY1" fmla="*/ 0 h 6857990"/>
              <a:gd name="connsiteX2" fmla="*/ 4443453 w 4443453"/>
              <a:gd name="connsiteY2" fmla="*/ 6857990 h 6857990"/>
              <a:gd name="connsiteX3" fmla="*/ 0 w 4443453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3" h="6857990">
                <a:moveTo>
                  <a:pt x="1840341" y="0"/>
                </a:moveTo>
                <a:lnTo>
                  <a:pt x="4443453" y="0"/>
                </a:lnTo>
                <a:lnTo>
                  <a:pt x="4443453" y="6857990"/>
                </a:lnTo>
                <a:lnTo>
                  <a:pt x="0" y="6857990"/>
                </a:lnTo>
                <a:close/>
              </a:path>
            </a:pathLst>
          </a:cu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D31B46C-CEEF-FE49-9D73-38953DAA5B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19258"/>
            <a:ext cx="1187452" cy="272728"/>
          </a:xfrm>
          <a:prstGeom prst="rect">
            <a:avLst/>
          </a:prstGeom>
        </p:spPr>
      </p:pic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4B8668EA-E8B0-9D44-A9AA-EF89FB8C5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800911"/>
            <a:ext cx="7349483" cy="4691964"/>
          </a:xfrm>
        </p:spPr>
        <p:txBody>
          <a:bodyPr/>
          <a:lstStyle>
            <a:lvl1pPr>
              <a:defRPr sz="1800" b="0" i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891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1D64EC5B-5268-A64F-B6E3-3AC2A11F3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28" t="1867" r="2273" b="1222"/>
          <a:stretch>
            <a:fillRect/>
          </a:stretch>
        </p:blipFill>
        <p:spPr>
          <a:xfrm>
            <a:off x="0" y="0"/>
            <a:ext cx="12192000" cy="6857990"/>
          </a:xfrm>
          <a:custGeom>
            <a:avLst/>
            <a:gdLst>
              <a:gd name="connsiteX0" fmla="*/ 0 w 12192000"/>
              <a:gd name="connsiteY0" fmla="*/ 0 h 6857990"/>
              <a:gd name="connsiteX1" fmla="*/ 12192000 w 12192000"/>
              <a:gd name="connsiteY1" fmla="*/ 0 h 6857990"/>
              <a:gd name="connsiteX2" fmla="*/ 12192000 w 12192000"/>
              <a:gd name="connsiteY2" fmla="*/ 6857990 h 6857990"/>
              <a:gd name="connsiteX3" fmla="*/ 0 w 12192000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0">
                <a:moveTo>
                  <a:pt x="0" y="0"/>
                </a:moveTo>
                <a:lnTo>
                  <a:pt x="12192000" y="0"/>
                </a:lnTo>
                <a:lnTo>
                  <a:pt x="12192000" y="6857990"/>
                </a:lnTo>
                <a:lnTo>
                  <a:pt x="0" y="6857990"/>
                </a:lnTo>
                <a:close/>
              </a:path>
            </a:pathLst>
          </a:custGeom>
        </p:spPr>
      </p:pic>
      <p:sp>
        <p:nvSpPr>
          <p:cNvPr id="8" name="Полилиния 7">
            <a:extLst>
              <a:ext uri="{FF2B5EF4-FFF2-40B4-BE49-F238E27FC236}">
                <a16:creationId xmlns="" xmlns:a16="http://schemas.microsoft.com/office/drawing/2014/main" id="{1CD07D21-EF6C-784D-B7EA-3C133DC2DE34}"/>
              </a:ext>
            </a:extLst>
          </p:cNvPr>
          <p:cNvSpPr/>
          <p:nvPr userDrawn="1"/>
        </p:nvSpPr>
        <p:spPr>
          <a:xfrm>
            <a:off x="7748548" y="0"/>
            <a:ext cx="4443453" cy="6857990"/>
          </a:xfrm>
          <a:custGeom>
            <a:avLst/>
            <a:gdLst>
              <a:gd name="connsiteX0" fmla="*/ 1840341 w 4443453"/>
              <a:gd name="connsiteY0" fmla="*/ 0 h 6857990"/>
              <a:gd name="connsiteX1" fmla="*/ 4443453 w 4443453"/>
              <a:gd name="connsiteY1" fmla="*/ 0 h 6857990"/>
              <a:gd name="connsiteX2" fmla="*/ 4443453 w 4443453"/>
              <a:gd name="connsiteY2" fmla="*/ 6857990 h 6857990"/>
              <a:gd name="connsiteX3" fmla="*/ 0 w 4443453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3" h="6857990">
                <a:moveTo>
                  <a:pt x="1840341" y="0"/>
                </a:moveTo>
                <a:lnTo>
                  <a:pt x="4443453" y="0"/>
                </a:lnTo>
                <a:lnTo>
                  <a:pt x="4443453" y="6857990"/>
                </a:lnTo>
                <a:lnTo>
                  <a:pt x="0" y="6857990"/>
                </a:lnTo>
                <a:close/>
              </a:path>
            </a:pathLst>
          </a:cu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D31B46C-CEEF-FE49-9D73-38953DAA5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19258"/>
            <a:ext cx="1187452" cy="272728"/>
          </a:xfrm>
          <a:prstGeom prst="rect">
            <a:avLst/>
          </a:prstGeom>
        </p:spPr>
      </p:pic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4B8668EA-E8B0-9D44-A9AA-EF89FB8C5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3352" y="4857849"/>
            <a:ext cx="4735508" cy="1635026"/>
          </a:xfrm>
        </p:spPr>
        <p:txBody>
          <a:bodyPr/>
          <a:lstStyle>
            <a:lvl1pPr algn="r">
              <a:lnSpc>
                <a:spcPct val="100000"/>
              </a:lnSpc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4" y="4030546"/>
            <a:ext cx="4811706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5356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70CBACEE-F70D-C54D-A73C-746C978512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13"/>
          <a:stretch/>
        </p:blipFill>
        <p:spPr>
          <a:xfrm>
            <a:off x="0" y="-10"/>
            <a:ext cx="9587884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1BA96776-AA1E-BA48-90F0-6570BB5D67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25981"/>
            <a:ext cx="1187452" cy="272728"/>
          </a:xfrm>
          <a:prstGeom prst="rect">
            <a:avLst/>
          </a:prstGeom>
        </p:spPr>
      </p:pic>
      <p:sp>
        <p:nvSpPr>
          <p:cNvPr id="8" name="Полилиния 7">
            <a:extLst>
              <a:ext uri="{FF2B5EF4-FFF2-40B4-BE49-F238E27FC236}">
                <a16:creationId xmlns="" xmlns:a16="http://schemas.microsoft.com/office/drawing/2014/main" id="{1CD07D21-EF6C-784D-B7EA-3C133DC2DE34}"/>
              </a:ext>
            </a:extLst>
          </p:cNvPr>
          <p:cNvSpPr/>
          <p:nvPr userDrawn="1"/>
        </p:nvSpPr>
        <p:spPr>
          <a:xfrm>
            <a:off x="7748548" y="0"/>
            <a:ext cx="4443453" cy="6857990"/>
          </a:xfrm>
          <a:custGeom>
            <a:avLst/>
            <a:gdLst>
              <a:gd name="connsiteX0" fmla="*/ 1840341 w 4443453"/>
              <a:gd name="connsiteY0" fmla="*/ 0 h 6857990"/>
              <a:gd name="connsiteX1" fmla="*/ 4443453 w 4443453"/>
              <a:gd name="connsiteY1" fmla="*/ 0 h 6857990"/>
              <a:gd name="connsiteX2" fmla="*/ 4443453 w 4443453"/>
              <a:gd name="connsiteY2" fmla="*/ 6857990 h 6857990"/>
              <a:gd name="connsiteX3" fmla="*/ 0 w 4443453"/>
              <a:gd name="connsiteY3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453" h="6857990">
                <a:moveTo>
                  <a:pt x="1840341" y="0"/>
                </a:moveTo>
                <a:lnTo>
                  <a:pt x="4443453" y="0"/>
                </a:lnTo>
                <a:lnTo>
                  <a:pt x="4443453" y="6857990"/>
                </a:lnTo>
                <a:lnTo>
                  <a:pt x="0" y="6857990"/>
                </a:lnTo>
                <a:close/>
              </a:path>
            </a:pathLst>
          </a:custGeom>
          <a:gradFill>
            <a:gsLst>
              <a:gs pos="46000">
                <a:srgbClr val="1567B0"/>
              </a:gs>
              <a:gs pos="0">
                <a:srgbClr val="13519E"/>
              </a:gs>
              <a:gs pos="100000">
                <a:srgbClr val="1A8FD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D31B46C-CEEF-FE49-9D73-38953DAA5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6" y="6319258"/>
            <a:ext cx="1187452" cy="272728"/>
          </a:xfrm>
          <a:prstGeom prst="rect">
            <a:avLst/>
          </a:prstGeom>
        </p:spPr>
      </p:pic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4B8668EA-E8B0-9D44-A9AA-EF89FB8C5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3352" y="4857849"/>
            <a:ext cx="4735508" cy="1635026"/>
          </a:xfrm>
        </p:spPr>
        <p:txBody>
          <a:bodyPr/>
          <a:lstStyle>
            <a:lvl1pPr algn="r">
              <a:lnSpc>
                <a:spcPct val="100000"/>
              </a:lnSpc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0DFFEB6-501E-DA4C-8373-983821F3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4" y="4030546"/>
            <a:ext cx="4811706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835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E8713B0-B626-4443-9D3D-E54AC746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5"/>
            <a:ext cx="1123315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EB4A9103-1CA0-B545-84E0-4FD5BECF7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825625"/>
            <a:ext cx="11233150" cy="4287499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1C0E3BE8-2906-2043-A258-CBA8055FB14B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68" y="6326510"/>
            <a:ext cx="1187450" cy="2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0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74" r:id="rId4"/>
    <p:sldLayoutId id="2147483683" r:id="rId5"/>
    <p:sldLayoutId id="2147483684" r:id="rId6"/>
    <p:sldLayoutId id="2147483662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52" r:id="rId16"/>
    <p:sldLayoutId id="2147483663" r:id="rId17"/>
    <p:sldLayoutId id="2147483654" r:id="rId18"/>
    <p:sldLayoutId id="2147483668" r:id="rId19"/>
    <p:sldLayoutId id="2147483671" r:id="rId20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ru-RU" sz="4000" b="1" i="0" kern="1200" dirty="0">
          <a:solidFill>
            <a:srgbClr val="1563AE"/>
          </a:solidFill>
          <a:latin typeface="Akrobat Bold" panose="00000800000000000000" pitchFamily="50" charset="-52"/>
          <a:ea typeface="Lato regular" panose="020F0502020204030203" pitchFamily="34" charset="0"/>
          <a:cs typeface="Lato Bold" panose="020F080202020403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1" i="0" kern="1200">
          <a:solidFill>
            <a:srgbClr val="1463AE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0" i="0" kern="1200">
          <a:solidFill>
            <a:schemeClr val="bg2">
              <a:lumMod val="75000"/>
            </a:schemeClr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b="1" i="0" kern="1200">
          <a:solidFill>
            <a:schemeClr val="bg2">
              <a:lumMod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b="0" i="0" kern="1200">
          <a:solidFill>
            <a:schemeClr val="bg2">
              <a:lumMod val="25000"/>
            </a:schemeClr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b="0" i="0" kern="1200">
          <a:solidFill>
            <a:schemeClr val="bg2">
              <a:lumMod val="25000"/>
            </a:schemeClr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7" pos="7378" userDrawn="1">
          <p15:clr>
            <a:srgbClr val="F26B43"/>
          </p15:clr>
        </p15:guide>
        <p15:guide id="8" pos="3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vvolskiy@colvir.ru" TargetMode="Externa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ia.ru/export/rss2/archive/index.x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A8F2045-E67E-134A-ABB4-2AC925376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7067" y="118533"/>
            <a:ext cx="6443648" cy="4555066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ru-RU" sz="4400" dirty="0" smtClean="0"/>
              <a:t>Выпускная работа</a:t>
            </a:r>
            <a:br>
              <a:rPr lang="ru-RU" sz="4400" dirty="0" smtClean="0"/>
            </a:br>
            <a:r>
              <a:rPr lang="ru-RU" sz="4400" dirty="0" smtClean="0"/>
              <a:t>курса </a:t>
            </a:r>
            <a:br>
              <a:rPr lang="ru-RU" sz="4400" dirty="0" smtClean="0"/>
            </a:br>
            <a:r>
              <a:rPr lang="ru-RU" sz="4400" dirty="0" smtClean="0"/>
              <a:t>«</a:t>
            </a:r>
            <a:r>
              <a:rPr lang="en-US" sz="4400" dirty="0" smtClean="0"/>
              <a:t>BootCamp Java</a:t>
            </a:r>
            <a:r>
              <a:rPr lang="ru-RU" sz="4400" dirty="0"/>
              <a:t/>
            </a:r>
            <a:br>
              <a:rPr lang="ru-RU" sz="4400" dirty="0"/>
            </a:br>
            <a:r>
              <a:rPr lang="en-US" sz="4400" dirty="0" smtClean="0"/>
              <a:t>Advanced</a:t>
            </a:r>
            <a:r>
              <a:rPr lang="ru-RU" sz="4400" dirty="0" smtClean="0"/>
              <a:t>»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2800" dirty="0" smtClean="0"/>
              <a:t>Задание </a:t>
            </a:r>
            <a:r>
              <a:rPr lang="en-US" sz="2800" dirty="0" smtClean="0"/>
              <a:t>J</a:t>
            </a:r>
            <a:r>
              <a:rPr lang="ru-RU" sz="2800" dirty="0" smtClean="0"/>
              <a:t>003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«</a:t>
            </a:r>
            <a:r>
              <a:rPr lang="ru-RU" sz="2800" b="0" dirty="0"/>
              <a:t>Реализация </a:t>
            </a:r>
            <a:r>
              <a:rPr lang="ru-RU" sz="2800" b="0" dirty="0" err="1"/>
              <a:t>парсера</a:t>
            </a:r>
            <a:r>
              <a:rPr lang="ru-RU" sz="2800" b="0" dirty="0"/>
              <a:t> </a:t>
            </a:r>
            <a:r>
              <a:rPr lang="ru-RU" sz="2800" b="0" dirty="0" smtClean="0"/>
              <a:t>новостей </a:t>
            </a:r>
            <a:r>
              <a:rPr lang="ru-RU" sz="2800" b="0" dirty="0"/>
              <a:t>РИА-Новости </a:t>
            </a: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ru-RU" sz="2800" b="0" dirty="0" smtClean="0"/>
              <a:t>через </a:t>
            </a:r>
            <a:r>
              <a:rPr lang="ru-RU" sz="2800" b="0" dirty="0"/>
              <a:t>RSS канал</a:t>
            </a:r>
            <a:r>
              <a:rPr lang="ru-RU" sz="2800" dirty="0" smtClean="0"/>
              <a:t>»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7318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E24429CB-E2E7-0A44-B88D-4094AC33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286300"/>
            <a:ext cx="8199968" cy="549274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Результаты работы с </a:t>
            </a:r>
            <a:r>
              <a:rPr lang="en-US" sz="3200" dirty="0" smtClean="0"/>
              <a:t>REST API</a:t>
            </a:r>
            <a:endParaRPr lang="ru-RU" sz="32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61948" y="876699"/>
            <a:ext cx="1137997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Агрегированная </a:t>
            </a:r>
            <a:r>
              <a:rPr 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- количество новостей на определенную дату</a:t>
            </a:r>
            <a:r>
              <a:rPr 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проверки запросим количество записей за 2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.08, 2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.08 в базу данных запросом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/>
              <a:t>select </a:t>
            </a:r>
            <a:r>
              <a:rPr lang="en-US" sz="1400" i="1" dirty="0"/>
              <a:t>count</a:t>
            </a:r>
            <a:r>
              <a:rPr lang="en-US" sz="1400" dirty="0"/>
              <a:t>(*) from news where </a:t>
            </a:r>
            <a:r>
              <a:rPr lang="en-US" sz="1400" dirty="0" err="1"/>
              <a:t>pub_date</a:t>
            </a:r>
            <a:r>
              <a:rPr lang="en-US" sz="1400" dirty="0"/>
              <a:t>::date = </a:t>
            </a:r>
            <a:r>
              <a:rPr lang="en-US" sz="1400" i="1" dirty="0" err="1"/>
              <a:t>to_date</a:t>
            </a:r>
            <a:r>
              <a:rPr lang="en-US" sz="1400" dirty="0"/>
              <a:t>('24.08.2024', '</a:t>
            </a:r>
            <a:r>
              <a:rPr lang="en-US" sz="1400" dirty="0" err="1"/>
              <a:t>dd.mm.yyyy</a:t>
            </a:r>
            <a:r>
              <a:rPr lang="en-US" sz="1400" dirty="0"/>
              <a:t>');</a:t>
            </a: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Отберем теперь количество записей за эти даты через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сервиса:</a:t>
            </a: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Отбор осуществлен корректно.</a:t>
            </a: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вводе неправильного формата возникает ошибка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1400" dirty="0"/>
              <a:t>{ "message": "Probably, invalid format data. Please, check and try again" }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1554383"/>
            <a:ext cx="4662665" cy="99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2890735"/>
            <a:ext cx="2161261" cy="288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10" y="2890735"/>
            <a:ext cx="1677699" cy="289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614" y="1554382"/>
            <a:ext cx="3468413" cy="99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4429CB-E2E7-0A44-B88D-4094AC33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6"/>
            <a:ext cx="8198908" cy="714738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Выводы</a:t>
            </a:r>
            <a:endParaRPr lang="ru-RU" sz="32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="" xmlns:a16="http://schemas.microsoft.com/office/drawing/2014/main" id="{C71FBCB7-DFEC-D948-BAB2-C4B0635C8135}"/>
              </a:ext>
            </a:extLst>
          </p:cNvPr>
          <p:cNvSpPr/>
          <p:nvPr/>
        </p:nvSpPr>
        <p:spPr>
          <a:xfrm>
            <a:off x="403222" y="1079864"/>
            <a:ext cx="6978653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Работа над проектом позволила:</a:t>
            </a:r>
          </a:p>
          <a:p>
            <a:pPr>
              <a:lnSpc>
                <a:spcPct val="80000"/>
              </a:lnSpc>
            </a:pPr>
            <a:endParaRPr lang="ru-RU" sz="1400" dirty="0" smtClean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ru-RU" sz="1400" dirty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Глубже погрузиться в проектирование, </a:t>
            </a:r>
            <a:r>
              <a:rPr lang="ru-RU" sz="1400" dirty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создание </a:t>
            </a: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и взаимодействия компонент приложения и внешнего инструментария с учетом специфики</a:t>
            </a:r>
            <a:r>
              <a:rPr lang="en-US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работы со </a:t>
            </a:r>
            <a:r>
              <a:rPr lang="en-US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Spring</a:t>
            </a: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ru-RU" sz="1400" dirty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Закрепить знания по миграциям, системам сборки, тестированию приложений, </a:t>
            </a:r>
            <a:r>
              <a:rPr lang="en-US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JPA</a:t>
            </a: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, мониторингу и иным темам, изученным в курсе.</a:t>
            </a:r>
            <a:endParaRPr lang="ru-RU" sz="1400" dirty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ru-RU" sz="1400" dirty="0" smtClean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По иному взглянуть на практику создания приложений и их структуру.</a:t>
            </a: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ru-RU" sz="1400" dirty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ru-RU" sz="1400" dirty="0" smtClean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Дальнейшее развитие проекта возможно в следующих направлениях:</a:t>
            </a:r>
          </a:p>
          <a:p>
            <a:pPr>
              <a:lnSpc>
                <a:spcPct val="80000"/>
              </a:lnSpc>
            </a:pPr>
            <a:endParaRPr lang="ru-RU" sz="1400" dirty="0" smtClean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q"/>
            </a:pPr>
            <a:endParaRPr lang="ru-RU" sz="1400" dirty="0" smtClean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Применение кэширование запросов и ответов через имеющийся в сборке </a:t>
            </a:r>
            <a:r>
              <a:rPr lang="en-US" sz="1400" dirty="0" err="1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Redis</a:t>
            </a: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q"/>
            </a:pPr>
            <a:endParaRPr lang="ru-RU" sz="1400" dirty="0" smtClean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Усовершенствование анализа исходных данных: </a:t>
            </a:r>
          </a:p>
          <a:p>
            <a:pPr marL="742950" lvl="1" indent="-285750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определение новостного раздела, загрузка данных по ссылке новости и т.д.</a:t>
            </a:r>
          </a:p>
          <a:p>
            <a:pPr marL="742950" lvl="1" indent="-285750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применение библиотек с более автоматизированной работой с</a:t>
            </a:r>
            <a:r>
              <a:rPr lang="en-US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 RSS</a:t>
            </a: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 (например, </a:t>
            </a:r>
            <a:r>
              <a:rPr lang="en-US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ROME</a:t>
            </a: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q"/>
            </a:pPr>
            <a:endParaRPr lang="ru-RU" sz="1400" dirty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Изменение подхода к проверкам на уникальность новостей (применение факта о выдаче новости сайтом только за текущий и предыдущий день).</a:t>
            </a:r>
            <a:endParaRPr lang="ru-RU" sz="1400" dirty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q"/>
            </a:pPr>
            <a:endParaRPr lang="ru-RU" sz="1400" dirty="0"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Подключение к проекту </a:t>
            </a:r>
            <a:r>
              <a:rPr lang="en-US" sz="1400" dirty="0" err="1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SpringSecurity</a:t>
            </a: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 и </a:t>
            </a:r>
            <a:r>
              <a:rPr lang="en-US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Quartz</a:t>
            </a:r>
            <a:r>
              <a:rPr lang="ru-RU" sz="1400" dirty="0" smtClean="0"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741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9412C1E-51E7-E64F-AAEF-D9906364F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3737" y="1318793"/>
            <a:ext cx="4266971" cy="2431941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922B72F-79FF-684E-B6B1-D6A7E758FB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06733" y="3818467"/>
            <a:ext cx="4463975" cy="2370665"/>
          </a:xfrm>
        </p:spPr>
        <p:txBody>
          <a:bodyPr/>
          <a:lstStyle/>
          <a:p>
            <a:pPr lvl="0" fontAlgn="base">
              <a:lnSpc>
                <a:spcPct val="100000"/>
              </a:lnSpc>
            </a:pPr>
            <a:r>
              <a:rPr lang="en-US" altLang="ru-RU" sz="1600" dirty="0" err="1">
                <a:cs typeface="Lato Bold" panose="020F0802020204030203" pitchFamily="34" charset="0"/>
              </a:rPr>
              <a:t>www.colvir.com</a:t>
            </a:r>
            <a:endParaRPr lang="en-US" altLang="ru-RU" sz="1600" dirty="0">
              <a:cs typeface="Lato Bold" panose="020F0802020204030203" pitchFamily="34" charset="0"/>
            </a:endParaRPr>
          </a:p>
          <a:p>
            <a:pPr lvl="0" fontAlgn="base">
              <a:lnSpc>
                <a:spcPct val="100000"/>
              </a:lnSpc>
            </a:pPr>
            <a:endParaRPr lang="ru-RU" altLang="ru-RU" sz="1600" b="0" dirty="0" smtClean="0">
              <a:solidFill>
                <a:srgbClr val="3E3E3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lvl="0" fontAlgn="base">
              <a:lnSpc>
                <a:spcPct val="100000"/>
              </a:lnSpc>
            </a:pPr>
            <a:r>
              <a:rPr lang="ru-RU" altLang="ru-RU" sz="1600" b="0" dirty="0" smtClean="0">
                <a:solidFill>
                  <a:srgbClr val="3E3E3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Руководитель группы разработки </a:t>
            </a:r>
          </a:p>
          <a:p>
            <a:pPr lvl="0" fontAlgn="base">
              <a:lnSpc>
                <a:spcPct val="100000"/>
              </a:lnSpc>
            </a:pPr>
            <a:r>
              <a:rPr lang="ru-RU" altLang="ru-RU" sz="1600" b="0" dirty="0" smtClean="0">
                <a:solidFill>
                  <a:srgbClr val="3E3E3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«Процессинг счетов </a:t>
            </a:r>
            <a:r>
              <a:rPr lang="ru-RU" altLang="ru-RU" sz="1600" b="0" dirty="0" smtClean="0">
                <a:solidFill>
                  <a:srgbClr val="3E3E3E"/>
                </a:solidFill>
                <a:latin typeface="Times New Roman" pitchFamily="18" charset="0"/>
                <a:ea typeface="Roboto Light" panose="02000000000000000000" pitchFamily="2" charset="0"/>
                <a:cs typeface="Times New Roman" pitchFamily="18" charset="0"/>
              </a:rPr>
              <a:t>24х7</a:t>
            </a:r>
            <a:r>
              <a:rPr lang="ru-RU" altLang="ru-RU" sz="1600" b="0" dirty="0" smtClean="0">
                <a:solidFill>
                  <a:srgbClr val="3E3E3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»: </a:t>
            </a:r>
            <a:r>
              <a:rPr lang="ru-RU" altLang="ru-RU" sz="1600" dirty="0" smtClean="0">
                <a:solidFill>
                  <a:srgbClr val="3E3E3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Вольский Валерий</a:t>
            </a:r>
            <a:endParaRPr lang="en-US" altLang="ru-RU" sz="1600" b="0" dirty="0">
              <a:solidFill>
                <a:srgbClr val="3E3E3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lvl="0" fontAlgn="base">
              <a:lnSpc>
                <a:spcPct val="100000"/>
              </a:lnSpc>
            </a:pPr>
            <a:r>
              <a:rPr lang="en-US" altLang="ru-RU" sz="1600" b="0" dirty="0">
                <a:solidFill>
                  <a:srgbClr val="3E3E3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E-mail: </a:t>
            </a:r>
            <a:r>
              <a:rPr lang="en-US" altLang="ru-RU" sz="1600" b="0" dirty="0" smtClean="0">
                <a:solidFill>
                  <a:srgbClr val="3E3E3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  <a:hlinkClick r:id="rId2"/>
              </a:rPr>
              <a:t>vvolskiy@colvir.ru</a:t>
            </a:r>
            <a:endParaRPr lang="en-US" altLang="ru-RU" sz="1600" b="0" dirty="0">
              <a:solidFill>
                <a:srgbClr val="3E3E3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19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бъект 1">
            <a:extLst>
              <a:ext uri="{FF2B5EF4-FFF2-40B4-BE49-F238E27FC236}">
                <a16:creationId xmlns="" xmlns:a16="http://schemas.microsoft.com/office/drawing/2014/main" id="{3B1822C7-7BB6-CB47-92B0-318BE97F2F6E}"/>
              </a:ext>
            </a:extLst>
          </p:cNvPr>
          <p:cNvSpPr txBox="1">
            <a:spLocks/>
          </p:cNvSpPr>
          <p:nvPr/>
        </p:nvSpPr>
        <p:spPr>
          <a:xfrm>
            <a:off x="211663" y="874185"/>
            <a:ext cx="7128933" cy="4059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0"/>
              </a:spcBef>
              <a:buClr>
                <a:srgbClr val="3E3E3E"/>
              </a:buClr>
              <a:buSzPts val="1600"/>
              <a:buFont typeface="Arial" panose="020B0604020202020204" pitchFamily="34" charset="0"/>
              <a:buNone/>
              <a:defRPr sz="1600">
                <a:solidFill>
                  <a:srgbClr val="3E3E3E"/>
                </a:solidFill>
                <a:latin typeface="Roboto Light" pitchFamily="2" charset="0"/>
                <a:ea typeface="Roboto Light" pitchFamily="2" charset="0"/>
                <a:cs typeface="Lato regular" panose="020F050202020403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922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4C5C6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63A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63A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парсера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новостей РИА-Новости через RSS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канал.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Функциональные требования: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Согласно расписания сервис должен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парсить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сохранять в БД публикуемые новости 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https://ria.ru/export/rss2/archive/index.xml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Новость должна быть уникальна (можно завязаться на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 Сервис должен предоставлять REST API по агрегации новостей: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получение списка новостей за промежуток времени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получение N последних новостей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агрегированная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- количество новостей на определенную дату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1.3. Предусмотреть возможность гибкого изменения конфигурации сервиса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Иные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требования: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должен содержать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файл с описанием внешних приложений (DB)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Сервис должен быть готов к горизонтальному масштабированию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Компоненты: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Сервис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парсинга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DB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24429CB-E2E7-0A44-B88D-4094AC33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759" y="239186"/>
            <a:ext cx="5599641" cy="549274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Задание для выполнения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90000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бъект 1">
            <a:extLst>
              <a:ext uri="{FF2B5EF4-FFF2-40B4-BE49-F238E27FC236}">
                <a16:creationId xmlns="" xmlns:a16="http://schemas.microsoft.com/office/drawing/2014/main" id="{3B1822C7-7BB6-CB47-92B0-318BE97F2F6E}"/>
              </a:ext>
            </a:extLst>
          </p:cNvPr>
          <p:cNvSpPr txBox="1">
            <a:spLocks/>
          </p:cNvSpPr>
          <p:nvPr/>
        </p:nvSpPr>
        <p:spPr>
          <a:xfrm>
            <a:off x="211663" y="874185"/>
            <a:ext cx="6703487" cy="5774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0"/>
              </a:spcBef>
              <a:buClr>
                <a:srgbClr val="3E3E3E"/>
              </a:buClr>
              <a:buSzPts val="1600"/>
              <a:buFont typeface="Arial" panose="020B0604020202020204" pitchFamily="34" charset="0"/>
              <a:buNone/>
              <a:defRPr sz="1600">
                <a:solidFill>
                  <a:srgbClr val="3E3E3E"/>
                </a:solidFill>
                <a:latin typeface="Roboto Light" pitchFamily="2" charset="0"/>
                <a:ea typeface="Roboto Light" pitchFamily="2" charset="0"/>
                <a:cs typeface="Lato regular" panose="020F050202020403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922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4C5C6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63A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63A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проекта: </a:t>
            </a:r>
          </a:p>
          <a:p>
            <a:pPr algn="just"/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на практике изученного материала курса.</a:t>
            </a:r>
          </a:p>
          <a:p>
            <a:pPr algn="just"/>
            <a:endParaRPr lang="ru-RU" sz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algn="just"/>
            <a:r>
              <a:rPr lang="ru-RU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1. Автоматическое разворачивание в </a:t>
            </a:r>
            <a:r>
              <a:rPr lang="en-US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ru-RU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приложения.</a:t>
            </a:r>
          </a:p>
          <a:p>
            <a:pPr algn="just"/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автоматически разворачивается с затягиванием зависимостей и внешних приложений в </a:t>
            </a:r>
            <a:r>
              <a:rPr lang="en-US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контейнер. В </a:t>
            </a:r>
            <a:r>
              <a:rPr lang="en-US" sz="1200" dirty="0" err="1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-compose </a:t>
            </a:r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файл включены базы данных</a:t>
            </a:r>
            <a:r>
              <a:rPr lang="en-US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POSTGRES</a:t>
            </a:r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US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 инструкции по</a:t>
            </a:r>
            <a:r>
              <a:rPr lang="en-US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созданию образа </a:t>
            </a:r>
            <a:r>
              <a:rPr lang="en-US" sz="1200" dirty="0" err="1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– контейнера.</a:t>
            </a:r>
          </a:p>
          <a:p>
            <a:pPr algn="just"/>
            <a:endParaRPr lang="ru-RU" sz="1200" dirty="0" smtClean="0">
              <a:solidFill>
                <a:schemeClr val="tx1"/>
              </a:solidFill>
              <a:uFill>
                <a:solidFill>
                  <a:schemeClr val="tx1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2. Настройки миграции БД</a:t>
            </a:r>
          </a:p>
          <a:p>
            <a:pPr algn="just"/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использует </a:t>
            </a:r>
            <a:r>
              <a:rPr lang="en-US" sz="1200" dirty="0" err="1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Liquibase</a:t>
            </a:r>
            <a:r>
              <a:rPr lang="en-US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для отслеживания и применения изменений базы данных </a:t>
            </a:r>
            <a:r>
              <a:rPr lang="en-US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, таблицы, </a:t>
            </a:r>
            <a:r>
              <a:rPr lang="ru-RU" sz="1200" dirty="0" err="1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сиквенсы</a:t>
            </a:r>
            <a:r>
              <a:rPr lang="ru-RU" sz="12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, ключи создаются автоматически.</a:t>
            </a:r>
          </a:p>
          <a:p>
            <a:pPr algn="just"/>
            <a:endParaRPr lang="en-US" sz="1200" u="sng" dirty="0" smtClean="0">
              <a:solidFill>
                <a:schemeClr val="tx1"/>
              </a:solidFill>
              <a:uFill>
                <a:solidFill>
                  <a:schemeClr val="tx1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3. Сервис «</a:t>
            </a:r>
            <a:r>
              <a:rPr lang="ru-RU" sz="1200" u="sng" dirty="0" err="1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Парсер</a:t>
            </a:r>
            <a:r>
              <a:rPr lang="ru-RU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». Периодическая </a:t>
            </a:r>
            <a:r>
              <a:rPr lang="ru-RU" sz="1200" u="sng" dirty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выгрузка в базу данных разобранных на составляющие публикуемых уникальных записей новостей </a:t>
            </a:r>
            <a:r>
              <a:rPr lang="en-US" sz="1200" u="sng" dirty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RSS </a:t>
            </a:r>
            <a:r>
              <a:rPr lang="ru-RU" sz="1200" u="sng" dirty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канала РИА – Новости</a:t>
            </a:r>
            <a:r>
              <a:rPr lang="ru-RU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Новость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 собой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xml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 с содержимым: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Заголовок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Ссылка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GUID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(обычно равен ссылке)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Дата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публикация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Иные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составляющие новости для вывода агрегированной информации не требуются. </a:t>
            </a:r>
          </a:p>
          <a:p>
            <a:pPr algn="just"/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 «</a:t>
            </a:r>
            <a:r>
              <a:rPr lang="ru-RU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парсер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» соединяется с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ria.ru/export/rss2/archive/index.xml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» в фоновом режиме через настраиваемый в свойствах интервал времени, разбирает полученный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на поля объекта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API Java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StAX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, вызывает метод сервиса «Новости»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проверки уникальности новости по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GUID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в базе данных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, при отсутствии новости вызывает метод сервиса «Новости» для сохранения данных в базе.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24429CB-E2E7-0A44-B88D-4094AC33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784" y="239186"/>
            <a:ext cx="5599641" cy="549274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Цели и задачи проекта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073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бъект 1">
            <a:extLst>
              <a:ext uri="{FF2B5EF4-FFF2-40B4-BE49-F238E27FC236}">
                <a16:creationId xmlns="" xmlns:a16="http://schemas.microsoft.com/office/drawing/2014/main" id="{3B1822C7-7BB6-CB47-92B0-318BE97F2F6E}"/>
              </a:ext>
            </a:extLst>
          </p:cNvPr>
          <p:cNvSpPr txBox="1">
            <a:spLocks/>
          </p:cNvSpPr>
          <p:nvPr/>
        </p:nvSpPr>
        <p:spPr>
          <a:xfrm>
            <a:off x="211663" y="874185"/>
            <a:ext cx="6703487" cy="5774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0"/>
              </a:spcBef>
              <a:buClr>
                <a:srgbClr val="3E3E3E"/>
              </a:buClr>
              <a:buSzPts val="1600"/>
              <a:buFont typeface="Arial" panose="020B0604020202020204" pitchFamily="34" charset="0"/>
              <a:buNone/>
              <a:defRPr sz="1600">
                <a:solidFill>
                  <a:srgbClr val="3E3E3E"/>
                </a:solidFill>
                <a:latin typeface="Roboto Light" pitchFamily="2" charset="0"/>
                <a:ea typeface="Roboto Light" pitchFamily="2" charset="0"/>
                <a:cs typeface="Lato regular" panose="020F050202020403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922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4C5C6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63A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63A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ru-RU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4. Сервис «Новости». Получение агрегированной информации о новостях через </a:t>
            </a:r>
            <a:r>
              <a:rPr lang="en-US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REST</a:t>
            </a:r>
            <a:r>
              <a:rPr lang="ru-RU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ru-RU" sz="1200" u="sng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Получение списка новостей за промежуток времени. </a:t>
            </a:r>
            <a:endParaRPr 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сервиса новостей вводит дату начала и дату завершения периода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формате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YYYY-MM-DD”T”HH24:MI:SS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получения новостей. </a:t>
            </a:r>
            <a:endParaRPr 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 производит попытку разбора переданных дат. Если даты введены некорректно - возвращает ошибку. При корректном вводе, с помощью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JPQL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обращается к базе данных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передавая введенные даты, возвращает ответ в формате: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"news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"title":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Заголовок",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link":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pub_date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публикации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Получение N последних новостей.</a:t>
            </a:r>
          </a:p>
          <a:p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сервиса новостей вводит целочисленное число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 0 до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2147483647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Сервис с помощью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JPQL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обращается к базе данных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передавая введенное число для отбора записей с сортировкой по дате публикации в обратном порядке, возвращает ответ в формате: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"news":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"title": «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Заголовок",</a:t>
            </a:r>
            <a:b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link": «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pub_date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«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публикации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Агрегированная информация - количество новостей на определенную дату.</a:t>
            </a:r>
          </a:p>
          <a:p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сервиса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новостей вводит дату без времени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формате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YYYY-MM-DD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получения целочисленного значения количества новостей за переданную дату.</a:t>
            </a:r>
          </a:p>
          <a:p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 производит попытку разбора переданной даты. Если дата введена некорректно – возвращает ошибку. При корректном вводе, с помощью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JPQL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обращается к базе данных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передавая введенную дату, возвращает в ответ целочисленное количество записей.</a:t>
            </a: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24429CB-E2E7-0A44-B88D-4094AC33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784" y="239186"/>
            <a:ext cx="5599641" cy="549274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Цели и задачи проекта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5978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бъект 1">
            <a:extLst>
              <a:ext uri="{FF2B5EF4-FFF2-40B4-BE49-F238E27FC236}">
                <a16:creationId xmlns="" xmlns:a16="http://schemas.microsoft.com/office/drawing/2014/main" id="{3B1822C7-7BB6-CB47-92B0-318BE97F2F6E}"/>
              </a:ext>
            </a:extLst>
          </p:cNvPr>
          <p:cNvSpPr txBox="1">
            <a:spLocks/>
          </p:cNvSpPr>
          <p:nvPr/>
        </p:nvSpPr>
        <p:spPr>
          <a:xfrm>
            <a:off x="211663" y="874185"/>
            <a:ext cx="6703487" cy="6069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0"/>
              </a:spcBef>
              <a:buClr>
                <a:srgbClr val="3E3E3E"/>
              </a:buClr>
              <a:buSzPts val="1600"/>
              <a:buFont typeface="Arial" panose="020B0604020202020204" pitchFamily="34" charset="0"/>
              <a:buNone/>
              <a:defRPr sz="1600">
                <a:solidFill>
                  <a:srgbClr val="3E3E3E"/>
                </a:solidFill>
                <a:latin typeface="Roboto Light" pitchFamily="2" charset="0"/>
                <a:ea typeface="Roboto Light" pitchFamily="2" charset="0"/>
                <a:cs typeface="Lato regular" panose="020F050202020403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922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4C5C6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63A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63A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ru-RU" dirty="0" smtClean="0">
                <a:solidFill>
                  <a:schemeClr val="tx1"/>
                </a:solidFill>
              </a:rPr>
              <a:t>	</a:t>
            </a:r>
            <a:endParaRPr lang="ru-RU" sz="14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24429CB-E2E7-0A44-B88D-4094AC33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759" y="239186"/>
            <a:ext cx="5599641" cy="549274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Структура приложения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61950" y="874185"/>
            <a:ext cx="686752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разделено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следующие компоненты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Классы конфигурации</a:t>
            </a: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Конфигурирование подключения к РИА-новости</a:t>
            </a: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Конфигурирование работы с базой данных</a:t>
            </a: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Конфигурирование запуска фонового выполнения заданий</a:t>
            </a:r>
          </a:p>
          <a:p>
            <a:pPr algn="just"/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Классы контроллеров</a:t>
            </a: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Контроллер исключений для работы с исключениями</a:t>
            </a: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Контроллер сервиса новостей для работы с агрегирующими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Классы моделей</a:t>
            </a: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Классы моделей и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DTO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описывают атрибуты объекта Новость, а также стандартизируют ответы сервиса новостей.</a:t>
            </a:r>
          </a:p>
          <a:p>
            <a:pPr algn="just"/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Класс фоновых заданий</a:t>
            </a: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 вызываемые в фоновом режиме на периодической основе методы, в данном случае сервиса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Парсер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Класс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мапперов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Содержат методы для корректных преобразований из модели объекта в единичный или списочный ответ.</a:t>
            </a:r>
          </a:p>
          <a:p>
            <a:pPr algn="just"/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Класс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репозитория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 методы для работы с базой данных.</a:t>
            </a:r>
          </a:p>
          <a:p>
            <a:pPr algn="just"/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Классы сервисов</a:t>
            </a: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 методы для работы реализуемых сервисов по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парсингу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новостей и предоставлению агрегирующей информации по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5" y="132694"/>
            <a:ext cx="2980147" cy="591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81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бъект 1">
            <a:extLst>
              <a:ext uri="{FF2B5EF4-FFF2-40B4-BE49-F238E27FC236}">
                <a16:creationId xmlns="" xmlns:a16="http://schemas.microsoft.com/office/drawing/2014/main" id="{3B1822C7-7BB6-CB47-92B0-318BE97F2F6E}"/>
              </a:ext>
            </a:extLst>
          </p:cNvPr>
          <p:cNvSpPr txBox="1">
            <a:spLocks/>
          </p:cNvSpPr>
          <p:nvPr/>
        </p:nvSpPr>
        <p:spPr>
          <a:xfrm>
            <a:off x="211663" y="874185"/>
            <a:ext cx="6703487" cy="6069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0"/>
              </a:spcBef>
              <a:buClr>
                <a:srgbClr val="3E3E3E"/>
              </a:buClr>
              <a:buSzPts val="1600"/>
              <a:buFont typeface="Arial" panose="020B0604020202020204" pitchFamily="34" charset="0"/>
              <a:buNone/>
              <a:defRPr sz="1600">
                <a:solidFill>
                  <a:srgbClr val="3E3E3E"/>
                </a:solidFill>
                <a:latin typeface="Roboto Light" pitchFamily="2" charset="0"/>
                <a:ea typeface="Roboto Light" pitchFamily="2" charset="0"/>
                <a:cs typeface="Lato regular" panose="020F050202020403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922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4C5C6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63A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63A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ru-RU" dirty="0" smtClean="0">
                <a:solidFill>
                  <a:schemeClr val="tx1"/>
                </a:solidFill>
              </a:rPr>
              <a:t>	</a:t>
            </a:r>
            <a:endParaRPr lang="ru-RU" sz="14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24429CB-E2E7-0A44-B88D-4094AC33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760" y="239186"/>
            <a:ext cx="2491316" cy="549274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Параметры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61949" y="874185"/>
            <a:ext cx="721042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гибкого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изменения конфигурации сервиса, в свойства вынесены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следющие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настройки:</a:t>
            </a: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конфигурация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подключения к базе данных POSTGRES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пусть к скрипту создания артефактов БД LIQUIBASE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настройка URL для доступа к XML новостного сайта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таймаут соединения к новостному сайту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частота в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мс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обращения к новостному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сайту за записями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24429CB-E2E7-0A44-B88D-4094AC33A0CB}"/>
              </a:ext>
            </a:extLst>
          </p:cNvPr>
          <p:cNvSpPr txBox="1">
            <a:spLocks/>
          </p:cNvSpPr>
          <p:nvPr/>
        </p:nvSpPr>
        <p:spPr>
          <a:xfrm>
            <a:off x="1309160" y="2586568"/>
            <a:ext cx="2491316" cy="549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ru-RU" sz="4000" b="1" i="0" kern="1200" dirty="0">
                <a:solidFill>
                  <a:srgbClr val="1563AE"/>
                </a:solidFill>
                <a:latin typeface="Akrobat Bold" panose="00000800000000000000" pitchFamily="50" charset="-52"/>
                <a:ea typeface="Lato regular" panose="020F0502020204030203" pitchFamily="34" charset="0"/>
                <a:cs typeface="Lato Bold" panose="020F0802020204030203" pitchFamily="34" charset="0"/>
              </a:defRPr>
            </a:lvl1pPr>
          </a:lstStyle>
          <a:p>
            <a:r>
              <a:rPr lang="ru-RU" sz="3200" dirty="0" smtClean="0">
                <a:latin typeface="Akrobat Bold"/>
                <a:cs typeface="Times New Roman" panose="02020603050405020304" pitchFamily="18" charset="0"/>
              </a:rPr>
              <a:t>Установка</a:t>
            </a:r>
            <a:endParaRPr lang="ru-RU" sz="3200" dirty="0">
              <a:latin typeface="Akrobat Bold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1949" y="3135842"/>
            <a:ext cx="72104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Ручная.</a:t>
            </a: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сборки приложения используется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Maven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для запуска приложения требуется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Автоматическая.</a:t>
            </a: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корневой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папке проекта находится файл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docker-compose.yml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 позволяет развернуть, подготовить и запустить в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Docker: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Application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Требуется перейти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каталог с проектом, запустить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cmd.exe,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команду 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-compose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--build</a:t>
            </a:r>
          </a:p>
          <a:p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7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E24429CB-E2E7-0A44-B88D-4094AC33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286300"/>
            <a:ext cx="8199968" cy="549274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Результаты работы с </a:t>
            </a:r>
            <a:r>
              <a:rPr lang="en-US" sz="3200" dirty="0" smtClean="0"/>
              <a:t>REST API</a:t>
            </a:r>
            <a:endParaRPr lang="ru-RU" sz="32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61949" y="874185"/>
            <a:ext cx="1154430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Периодическое наполнение данными базы данных</a:t>
            </a: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проверки удалим все записи из БД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запустим сервисы.</a:t>
            </a: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в БД появились, сервис автоматически заполнил данные из портала.</a:t>
            </a: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Проверим, что записи уникальны: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одинаковое при получении всех значений и только уникальных.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2" y="1417267"/>
            <a:ext cx="4205955" cy="113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2" y="2895282"/>
            <a:ext cx="5964609" cy="143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2" y="5061826"/>
            <a:ext cx="4181474" cy="104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59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E24429CB-E2E7-0A44-B88D-4094AC33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286300"/>
            <a:ext cx="8199968" cy="549274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Результаты работы с </a:t>
            </a:r>
            <a:r>
              <a:rPr lang="en-US" sz="3200" dirty="0" smtClean="0"/>
              <a:t>REST API</a:t>
            </a:r>
            <a:endParaRPr lang="ru-RU" sz="32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61949" y="874185"/>
            <a:ext cx="1154430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демонстрационных целях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результата работы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будет осуществлено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инструмента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Swagger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</a:t>
            </a:r>
            <a:r>
              <a:rPr 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списка новостей за промежуток </a:t>
            </a:r>
            <a:r>
              <a:rPr 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времени.</a:t>
            </a: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проверки запустим сервисы и выберем напрямую из базы данных последние записи.</a:t>
            </a: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Последние 3 записи были вставлены с 04:30 по 05:00, 25.08. Отберем в этом интервале все новости вызовом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сервиса.</a:t>
            </a: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Ответ сервиса: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[ { 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"СМИ: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Стармер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своей речи предупредит британцев о \"непопулярных решениях\"", 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"https://ria.ru/20240825/starmer-1968305677.html", 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pub_date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"2024-08-25T04:32:48" }, 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 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"В Харьковской области прогремели взрывы, сообщили СМИ", 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"https://ria.ru/20240825/vzryvy-1968305818.html", 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pub_date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"2024-08-25T04:34:09" }, 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 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"СМИ: следователь заявил, что Дуров знал о его розыске во Франции", 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"https://ria.ru/20240825/durov-1968305944.html", 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pub_date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"2024-08-25T04:57:44" } 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] </a:t>
            </a: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Отбор осуществлен корректно.</a:t>
            </a: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вводе неправильного формата возникает ошибка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1400" dirty="0"/>
              <a:t>{ "message": </a:t>
            </a:r>
            <a:r>
              <a:rPr lang="en-US" sz="1400" dirty="0"/>
              <a:t>"Probably, invalid format data. Please, check and try again"</a:t>
            </a:r>
            <a:r>
              <a:rPr lang="en-US" sz="1400" dirty="0"/>
              <a:t> }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1890714"/>
            <a:ext cx="11477625" cy="7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4" y="2895282"/>
            <a:ext cx="4791076" cy="341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2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E24429CB-E2E7-0A44-B88D-4094AC33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99" y="286300"/>
            <a:ext cx="8199968" cy="549274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Результаты работы с </a:t>
            </a:r>
            <a:r>
              <a:rPr lang="en-US" sz="3200" dirty="0" smtClean="0"/>
              <a:t>REST API</a:t>
            </a:r>
            <a:endParaRPr lang="ru-RU" sz="32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61949" y="874185"/>
            <a:ext cx="1154430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последних новостей</a:t>
            </a:r>
            <a:r>
              <a:rPr 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проверки запустим сервисы и выберем напрямую из базы данных последние 3 записи.</a:t>
            </a: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Отберем теперь последние 3 записи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сервиса.</a:t>
            </a: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Ответ сервиса:</a:t>
            </a:r>
          </a:p>
          <a:p>
            <a:pPr algn="just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{"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news": 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</a:p>
          <a:p>
            <a:pPr algn="just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{"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title": "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Экипаж Ка-52 уничтожил в Курской области личный состав и бронетехнику ВСУ",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link": "https://ria.ru/20240825/ka-52-1968306404.html",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pub_date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"2024-08-25T05:04:56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"},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{"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title": 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Мотострелки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группировки войск \"Запад\" уничтожили группу пехоты ВСУ",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link": "https://ria.ru/20240825/spetsoperatsiya-1968306557.html",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pub_date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"2024-08-25T05:06:36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"},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{"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title": "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ЕГЭ по русскому планируют снимать баллы за экстремизм в сочинениях",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link": "https://ria.ru/20240825/ege-1968306711.html",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pub_date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"2024-08-25T05:09:39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"}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]</a:t>
            </a:r>
          </a:p>
          <a:p>
            <a:pPr algn="just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Отбор осуществлен корректно.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5" y="1447969"/>
            <a:ext cx="11544301" cy="65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08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6000">
              <a:srgbClr val="1567B0"/>
            </a:gs>
            <a:gs pos="0">
              <a:srgbClr val="13519E"/>
            </a:gs>
            <a:gs pos="100000">
              <a:srgbClr val="1A8FD2"/>
            </a:gs>
          </a:gsLst>
          <a:lin ang="10800000" scaled="0"/>
        </a:gradFill>
        <a:ln>
          <a:noFill/>
        </a:ln>
      </a:spPr>
      <a:bodyPr rtlCol="0" anchor="ctr"/>
      <a:lstStyle>
        <a:defPPr algn="ctr" defTabSz="457200">
          <a:defRPr sz="1600" dirty="0">
            <a:latin typeface="Roboto Light" panose="02000000000000000000" pitchFamily="2" charset="0"/>
            <a:ea typeface="Roboto Light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spcAft>
            <a:spcPts val="600"/>
          </a:spcAft>
          <a:defRPr sz="1600" dirty="0" smtClean="0">
            <a:solidFill>
              <a:schemeClr val="bg2">
                <a:lumMod val="25000"/>
              </a:schemeClr>
            </a:solidFill>
            <a:latin typeface="Roboto Light" panose="02000000000000000000" pitchFamily="2" charset="0"/>
            <a:ea typeface="Roboto Light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13980</TotalTime>
  <Words>998</Words>
  <Application>Microsoft Office PowerPoint</Application>
  <PresentationFormat>Произвольный</PresentationFormat>
  <Paragraphs>213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Выпускная работа курса  «BootCamp Java Advanced»  Задание J003 «Реализация парсера новостей РИА-Новости  через RSS канал»</vt:lpstr>
      <vt:lpstr>Задание для выполнения</vt:lpstr>
      <vt:lpstr>Цели и задачи проекта</vt:lpstr>
      <vt:lpstr>Цели и задачи проекта</vt:lpstr>
      <vt:lpstr>Структура приложения</vt:lpstr>
      <vt:lpstr>Параметры</vt:lpstr>
      <vt:lpstr>Результаты работы с REST API</vt:lpstr>
      <vt:lpstr>Результаты работы с REST API</vt:lpstr>
      <vt:lpstr>Результаты работы с REST API</vt:lpstr>
      <vt:lpstr>Результаты работы с REST API</vt:lpstr>
      <vt:lpstr>Выводы</vt:lpstr>
      <vt:lpstr>Спасибо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Вольский Валерий</dc:creator>
  <cp:lastModifiedBy>Вольский Валерий</cp:lastModifiedBy>
  <cp:revision>287</cp:revision>
  <dcterms:created xsi:type="dcterms:W3CDTF">2020-10-27T17:24:54Z</dcterms:created>
  <dcterms:modified xsi:type="dcterms:W3CDTF">2024-08-25T02:38:47Z</dcterms:modified>
</cp:coreProperties>
</file>